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saveSubsetFonts="1">
  <p:sldMasterIdLst>
    <p:sldMasterId id="2147484077" r:id="rId1"/>
  </p:sldMasterIdLst>
  <p:notesMasterIdLst>
    <p:notesMasterId r:id="rId35"/>
  </p:notesMasterIdLst>
  <p:handoutMasterIdLst>
    <p:handoutMasterId r:id="rId36"/>
  </p:handoutMasterIdLst>
  <p:sldIdLst>
    <p:sldId id="365" r:id="rId2"/>
    <p:sldId id="381" r:id="rId3"/>
    <p:sldId id="259" r:id="rId4"/>
    <p:sldId id="419" r:id="rId5"/>
    <p:sldId id="420" r:id="rId6"/>
    <p:sldId id="421" r:id="rId7"/>
    <p:sldId id="265" r:id="rId8"/>
    <p:sldId id="307" r:id="rId9"/>
    <p:sldId id="422" r:id="rId10"/>
    <p:sldId id="423" r:id="rId11"/>
    <p:sldId id="424" r:id="rId12"/>
    <p:sldId id="384" r:id="rId13"/>
    <p:sldId id="426" r:id="rId14"/>
    <p:sldId id="429" r:id="rId15"/>
    <p:sldId id="428" r:id="rId16"/>
    <p:sldId id="430" r:id="rId17"/>
    <p:sldId id="395" r:id="rId18"/>
    <p:sldId id="396" r:id="rId19"/>
    <p:sldId id="425" r:id="rId20"/>
    <p:sldId id="432" r:id="rId21"/>
    <p:sldId id="397" r:id="rId22"/>
    <p:sldId id="398" r:id="rId23"/>
    <p:sldId id="399" r:id="rId24"/>
    <p:sldId id="400" r:id="rId25"/>
    <p:sldId id="431" r:id="rId26"/>
    <p:sldId id="412" r:id="rId27"/>
    <p:sldId id="403" r:id="rId28"/>
    <p:sldId id="404" r:id="rId29"/>
    <p:sldId id="433" r:id="rId30"/>
    <p:sldId id="406" r:id="rId31"/>
    <p:sldId id="409" r:id="rId32"/>
    <p:sldId id="410" r:id="rId33"/>
    <p:sldId id="411" r:id="rId34"/>
  </p:sldIdLst>
  <p:sldSz cx="9144000" cy="6858000" type="screen4x3"/>
  <p:notesSz cx="9942513" cy="6761163"/>
  <p:embeddedFontLst>
    <p:embeddedFont>
      <p:font typeface="微软雅黑" panose="020B0503020204020204" pitchFamily="34" charset="-122"/>
      <p:regular r:id="rId37"/>
      <p:bold r:id="rId38"/>
    </p:embeddedFont>
    <p:embeddedFont>
      <p:font typeface="Georgia" panose="02040502050405020303" pitchFamily="18"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Wingdings 2" panose="05020102010507070707" pitchFamily="18" charset="2"/>
      <p:regular r:id="rId47"/>
    </p:embeddedFont>
    <p:embeddedFont>
      <p:font typeface="华文细黑" panose="02010600040101010101" pitchFamily="2" charset="-122"/>
      <p:regular r:id="rId48"/>
    </p:embeddedFont>
  </p:embeddedFontLst>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FF3399"/>
    <a:srgbClr val="9900CC"/>
    <a:srgbClr val="6666FF"/>
    <a:srgbClr val="006600"/>
    <a:srgbClr val="142F5C"/>
    <a:srgbClr val="6600CC"/>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91443" autoAdjust="0"/>
  </p:normalViewPr>
  <p:slideViewPr>
    <p:cSldViewPr>
      <p:cViewPr varScale="1">
        <p:scale>
          <a:sx n="84" d="100"/>
          <a:sy n="84" d="100"/>
        </p:scale>
        <p:origin x="1096"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366"/>
    </p:cViewPr>
  </p:sorterViewPr>
  <p:notesViewPr>
    <p:cSldViewPr>
      <p:cViewPr varScale="1">
        <p:scale>
          <a:sx n="107" d="100"/>
          <a:sy n="107" d="100"/>
        </p:scale>
        <p:origin x="1662" y="96"/>
      </p:cViewPr>
      <p:guideLst/>
    </p:cSldViewPr>
  </p:notesViewPr>
  <p:gridSpacing cx="180000" cy="180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8475" cy="338138"/>
          </a:xfrm>
          <a:prstGeom prst="rect">
            <a:avLst/>
          </a:prstGeom>
        </p:spPr>
        <p:txBody>
          <a:bodyPr vert="horz" lIns="91440" tIns="45720" rIns="91440" bIns="45720" rtlCol="0"/>
          <a:lstStyle>
            <a:lvl1pPr algn="l" eaLnBrk="1" hangingPunct="1">
              <a:defRPr sz="1200">
                <a:latin typeface="Arial" charset="0"/>
              </a:defRPr>
            </a:lvl1pPr>
          </a:lstStyle>
          <a:p>
            <a:pPr>
              <a:defRPr/>
            </a:pPr>
            <a:endParaRPr lang="zh-CN" altLang="en-US" dirty="0">
              <a:latin typeface="Calibri" panose="020F0502020204030204" pitchFamily="34" charset="0"/>
              <a:ea typeface="微软雅黑" panose="020B0503020204020204" pitchFamily="34" charset="-122"/>
            </a:endParaRPr>
          </a:p>
        </p:txBody>
      </p:sp>
      <p:sp>
        <p:nvSpPr>
          <p:cNvPr id="3" name="日期占位符 2"/>
          <p:cNvSpPr>
            <a:spLocks noGrp="1"/>
          </p:cNvSpPr>
          <p:nvPr>
            <p:ph type="dt" sz="quarter" idx="1"/>
          </p:nvPr>
        </p:nvSpPr>
        <p:spPr>
          <a:xfrm>
            <a:off x="5632450" y="0"/>
            <a:ext cx="4308475" cy="338138"/>
          </a:xfrm>
          <a:prstGeom prst="rect">
            <a:avLst/>
          </a:prstGeom>
        </p:spPr>
        <p:txBody>
          <a:bodyPr vert="horz" lIns="91440" tIns="45720" rIns="91440" bIns="45720" rtlCol="0"/>
          <a:lstStyle>
            <a:lvl1pPr algn="r" eaLnBrk="1" hangingPunct="1">
              <a:defRPr sz="1200">
                <a:latin typeface="Arial" charset="0"/>
              </a:defRPr>
            </a:lvl1pPr>
          </a:lstStyle>
          <a:p>
            <a:pPr>
              <a:defRPr/>
            </a:pPr>
            <a:fld id="{D8F43111-E202-4033-BC4E-F4EE009FFF1C}" type="datetimeFigureOut">
              <a:rPr lang="zh-CN" altLang="en-US">
                <a:latin typeface="Calibri" panose="020F0502020204030204" pitchFamily="34" charset="0"/>
                <a:ea typeface="微软雅黑" panose="020B0503020204020204" pitchFamily="34" charset="-122"/>
              </a:rPr>
              <a:pPr>
                <a:defRPr/>
              </a:pPr>
              <a:t>2016/6/24</a:t>
            </a:fld>
            <a:endParaRPr lang="zh-CN" altLang="en-US" dirty="0">
              <a:latin typeface="Calibri" panose="020F0502020204030204" pitchFamily="34" charset="0"/>
              <a:ea typeface="微软雅黑" panose="020B0503020204020204" pitchFamily="34" charset="-122"/>
            </a:endParaRPr>
          </a:p>
        </p:txBody>
      </p:sp>
      <p:sp>
        <p:nvSpPr>
          <p:cNvPr id="4" name="页脚占位符 3"/>
          <p:cNvSpPr>
            <a:spLocks noGrp="1"/>
          </p:cNvSpPr>
          <p:nvPr>
            <p:ph type="ftr" sz="quarter" idx="2"/>
          </p:nvPr>
        </p:nvSpPr>
        <p:spPr>
          <a:xfrm>
            <a:off x="0" y="6421438"/>
            <a:ext cx="4308475" cy="338137"/>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zh-CN" altLang="en-US" dirty="0">
              <a:latin typeface="Calibri" panose="020F0502020204030204" pitchFamily="34" charset="0"/>
              <a:ea typeface="微软雅黑" panose="020B0503020204020204" pitchFamily="34" charset="-122"/>
            </a:endParaRPr>
          </a:p>
        </p:txBody>
      </p:sp>
      <p:sp>
        <p:nvSpPr>
          <p:cNvPr id="5" name="灯片编号占位符 4"/>
          <p:cNvSpPr>
            <a:spLocks noGrp="1"/>
          </p:cNvSpPr>
          <p:nvPr>
            <p:ph type="sldNum" sz="quarter" idx="3"/>
          </p:nvPr>
        </p:nvSpPr>
        <p:spPr>
          <a:xfrm>
            <a:off x="5632450" y="6421438"/>
            <a:ext cx="4308475" cy="33813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35380AC-DB77-405A-8709-2CD07247B763}" type="slidenum">
              <a:rPr lang="zh-CN" altLang="en-US">
                <a:latin typeface="Calibri" panose="020F0502020204030204" pitchFamily="34" charset="0"/>
                <a:ea typeface="微软雅黑" panose="020B0503020204020204" pitchFamily="34" charset="-122"/>
              </a:rPr>
              <a:pPr>
                <a:defRPr/>
              </a:pPr>
              <a:t>‹#›</a:t>
            </a:fld>
            <a:endParaRPr lang="zh-CN" altLang="en-US" dirty="0">
              <a:latin typeface="Calibri" panose="020F0502020204030204" pitchFamily="34" charset="0"/>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4308475"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ea typeface="微软雅黑" panose="020B0503020204020204" pitchFamily="34" charset="-122"/>
              </a:defRPr>
            </a:lvl1pPr>
          </a:lstStyle>
          <a:p>
            <a:pPr>
              <a:defRPr/>
            </a:pPr>
            <a:endParaRPr lang="en-US" altLang="zh-CN" dirty="0"/>
          </a:p>
        </p:txBody>
      </p:sp>
      <p:sp>
        <p:nvSpPr>
          <p:cNvPr id="14339" name="Rectangle 3"/>
          <p:cNvSpPr>
            <a:spLocks noGrp="1" noChangeArrowheads="1"/>
          </p:cNvSpPr>
          <p:nvPr>
            <p:ph type="dt" idx="1"/>
          </p:nvPr>
        </p:nvSpPr>
        <p:spPr bwMode="auto">
          <a:xfrm>
            <a:off x="5632450" y="0"/>
            <a:ext cx="4308475" cy="338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ea typeface="微软雅黑" panose="020B0503020204020204" pitchFamily="34" charset="-122"/>
              </a:defRPr>
            </a:lvl1pPr>
          </a:lstStyle>
          <a:p>
            <a:pPr>
              <a:defRPr/>
            </a:pPr>
            <a:endParaRPr lang="en-US" altLang="zh-CN" dirty="0"/>
          </a:p>
        </p:txBody>
      </p:sp>
      <p:sp>
        <p:nvSpPr>
          <p:cNvPr id="3076" name="Rectangle 4"/>
          <p:cNvSpPr>
            <a:spLocks noGrp="1" noRot="1" noChangeAspect="1" noChangeArrowheads="1" noTextEdit="1"/>
          </p:cNvSpPr>
          <p:nvPr>
            <p:ph type="sldImg" idx="2"/>
          </p:nvPr>
        </p:nvSpPr>
        <p:spPr bwMode="auto">
          <a:xfrm>
            <a:off x="3279775" y="506413"/>
            <a:ext cx="3382963" cy="25368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41" name="Rectangle 5"/>
          <p:cNvSpPr>
            <a:spLocks noGrp="1" noChangeArrowheads="1"/>
          </p:cNvSpPr>
          <p:nvPr>
            <p:ph type="body" sz="quarter" idx="3"/>
          </p:nvPr>
        </p:nvSpPr>
        <p:spPr bwMode="auto">
          <a:xfrm>
            <a:off x="993775" y="3211513"/>
            <a:ext cx="7954963" cy="30432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14342" name="Rectangle 6"/>
          <p:cNvSpPr>
            <a:spLocks noGrp="1" noChangeArrowheads="1"/>
          </p:cNvSpPr>
          <p:nvPr>
            <p:ph type="ftr" sz="quarter" idx="4"/>
          </p:nvPr>
        </p:nvSpPr>
        <p:spPr bwMode="auto">
          <a:xfrm>
            <a:off x="0" y="6421438"/>
            <a:ext cx="4308475"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ea typeface="微软雅黑" panose="020B0503020204020204" pitchFamily="34" charset="-122"/>
              </a:defRPr>
            </a:lvl1pPr>
          </a:lstStyle>
          <a:p>
            <a:pPr>
              <a:defRPr/>
            </a:pPr>
            <a:endParaRPr lang="en-US" altLang="zh-CN" dirty="0"/>
          </a:p>
        </p:txBody>
      </p:sp>
      <p:sp>
        <p:nvSpPr>
          <p:cNvPr id="14343" name="Rectangle 7"/>
          <p:cNvSpPr>
            <a:spLocks noGrp="1" noChangeArrowheads="1"/>
          </p:cNvSpPr>
          <p:nvPr>
            <p:ph type="sldNum" sz="quarter" idx="5"/>
          </p:nvPr>
        </p:nvSpPr>
        <p:spPr bwMode="auto">
          <a:xfrm>
            <a:off x="5632450" y="6421438"/>
            <a:ext cx="4308475" cy="338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ea typeface="微软雅黑" panose="020B0503020204020204" pitchFamily="34" charset="-122"/>
              </a:defRPr>
            </a:lvl1pPr>
          </a:lstStyle>
          <a:p>
            <a:pPr>
              <a:defRPr/>
            </a:pPr>
            <a:fld id="{37A82953-674F-4768-916E-1E5520CF73F8}"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C26A31-A1F7-48FE-B1C1-3457DEE5824E}" type="slidenum">
              <a:rPr kumimoji="0" lang="en-US" altLang="zh-CN" sz="1200" b="0" i="0" u="none" strike="noStrike" kern="1200" cap="none" spc="0" normalizeH="0" baseline="0" noProof="0" smtClean="0">
                <a:ln>
                  <a:noFill/>
                </a:ln>
                <a:solidFill>
                  <a:srgbClr val="000000"/>
                </a:solidFill>
                <a:effectLst/>
                <a:uLnTx/>
                <a:uFillTx/>
                <a:latin typeface="Calibri" panose="020F0502020204030204" pitchFamily="34" charset="0"/>
                <a:ea typeface="微软雅黑" panose="020B0503020204020204" pitchFamily="34"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dirty="0">
              <a:ln>
                <a:noFill/>
              </a:ln>
              <a:solidFill>
                <a:srgbClr val="000000"/>
              </a:solidFill>
              <a:effectLst/>
              <a:uLnTx/>
              <a:uFillTx/>
              <a:latin typeface="Calibri" panose="020F0502020204030204" pitchFamily="34" charset="0"/>
              <a:ea typeface="微软雅黑" panose="020B0503020204020204" pitchFamily="34" charset="-122"/>
              <a:cs typeface="+mn-cs"/>
            </a:endParaRPr>
          </a:p>
        </p:txBody>
      </p:sp>
      <p:sp>
        <p:nvSpPr>
          <p:cNvPr id="14339" name="Rectangle 2"/>
          <p:cNvSpPr>
            <a:spLocks noGrp="1" noRot="1" noChangeAspect="1" noChangeArrowheads="1" noTextEdit="1"/>
          </p:cNvSpPr>
          <p:nvPr>
            <p:ph type="sldImg"/>
          </p:nvPr>
        </p:nvSpPr>
        <p:spPr>
          <a:xfrm>
            <a:off x="1143000" y="685800"/>
            <a:ext cx="4572000" cy="3429000"/>
          </a:xfrm>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大家好，在今天的课程中，我们将会接触到第一种设计模式</a:t>
            </a:r>
            <a:r>
              <a:rPr lang="en-US" altLang="zh-CN" dirty="0"/>
              <a:t>——</a:t>
            </a:r>
            <a:r>
              <a:rPr lang="zh-CN" altLang="en-US" dirty="0"/>
              <a:t>简单工厂模式</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大家好</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a:t>
            </a:r>
            <a:r>
              <a:rPr lang="zh-CN" altLang="en-US" dirty="0"/>
              <a:t>*</a:t>
            </a:r>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dirty="0"/>
              <a:t>大家好，我们在之前的课程中已经回顾了</a:t>
            </a:r>
            <a:r>
              <a:rPr lang="en-US" altLang="zh-CN" dirty="0"/>
              <a:t>『</a:t>
            </a:r>
            <a:r>
              <a:rPr lang="zh-CN" altLang="en-US" dirty="0"/>
              <a:t>面向对象程序设计</a:t>
            </a:r>
            <a:r>
              <a:rPr lang="en-US" altLang="zh-CN" dirty="0"/>
              <a:t>』</a:t>
            </a:r>
            <a:r>
              <a:rPr lang="zh-CN" altLang="en-US" dirty="0"/>
              <a:t>的一些基本概念，并且对什么是设计模式作了了一个简单的介绍。今天我们就要正式开始学习关于设计模式的内容。这节课要介绍的是设计模式中最基本的模式</a:t>
            </a:r>
            <a:r>
              <a:rPr lang="en-US" altLang="zh-CN" dirty="0"/>
              <a:t>——</a:t>
            </a:r>
            <a:r>
              <a:rPr lang="zh-CN" altLang="en-US" dirty="0"/>
              <a:t>简单工厂模式。*</a:t>
            </a:r>
            <a:r>
              <a:rPr lang="en-US" altLang="zh-CN" dirty="0"/>
              <a:t>/</a:t>
            </a:r>
            <a:endParaRPr lang="zh-CN" altLang="zh-CN" dirty="0"/>
          </a:p>
        </p:txBody>
      </p:sp>
    </p:spTree>
    <p:extLst>
      <p:ext uri="{BB962C8B-B14F-4D97-AF65-F5344CB8AC3E}">
        <p14:creationId xmlns:p14="http://schemas.microsoft.com/office/powerpoint/2010/main" val="3001839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我们去肯德基怎么能吃到炸鸡腿？</a:t>
            </a:r>
            <a:endParaRPr lang="en-US" altLang="zh-CN" dirty="0"/>
          </a:p>
          <a:p>
            <a:endParaRPr lang="en-US" altLang="zh-CN" dirty="0"/>
          </a:p>
          <a:p>
            <a:r>
              <a:rPr lang="zh-CN" altLang="en-US" dirty="0"/>
              <a:t>我们只要告诉柜台，我们要买炸鸡腿，然后肯德基的员工就会帮我们完成炸鸡腿的工作，我们只管拿到炸好的鸡腿就可以了。</a:t>
            </a:r>
            <a:endParaRPr lang="en-US" altLang="zh-CN" dirty="0"/>
          </a:p>
          <a:p>
            <a:endParaRPr lang="en-US" altLang="zh-CN" dirty="0"/>
          </a:p>
          <a:p>
            <a:r>
              <a:rPr lang="zh-CN" altLang="en-US" dirty="0"/>
              <a:t>解决刚才的问题思路也是类似的，我们可以引入一个类，将创建对象的过程封装到这个类中。客户端需要对象的时候，只需要告诉这个类需要什么产品就可以了。这种解决方案，就是我们要介绍的简单工厂模式。</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17</a:t>
            </a:fld>
            <a:endParaRPr lang="en-US" altLang="zh-CN" dirty="0"/>
          </a:p>
        </p:txBody>
      </p:sp>
    </p:spTree>
    <p:extLst>
      <p:ext uri="{BB962C8B-B14F-4D97-AF65-F5344CB8AC3E}">
        <p14:creationId xmlns:p14="http://schemas.microsoft.com/office/powerpoint/2010/main" val="2241068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接下来，我们就对简单工厂模式进行一个介绍</a:t>
            </a:r>
            <a:endParaRPr lang="en-US" altLang="zh-CN" dirty="0"/>
          </a:p>
          <a:p>
            <a:endParaRPr lang="en-US" altLang="zh-CN" dirty="0"/>
          </a:p>
          <a:p>
            <a:r>
              <a:rPr lang="zh-CN" altLang="en-US" dirty="0"/>
              <a:t>首先，简单工厂模式的目的是为了解决将对象的创建过程与使用过程分离开来的问题。</a:t>
            </a:r>
            <a:endParaRPr lang="en-US" altLang="zh-CN" dirty="0"/>
          </a:p>
          <a:p>
            <a:endParaRPr lang="en-US" altLang="zh-CN" dirty="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t>其次，简单工厂模式的定义是：</a:t>
            </a:r>
            <a:r>
              <a:rPr lang="zh-CN" altLang="en-US" dirty="0">
                <a:solidFill>
                  <a:srgbClr val="C00000"/>
                </a:solidFill>
              </a:rPr>
              <a:t>根据外界提供的数据，返回几个可能的类中的某一个类的实例，通常所有可能的类都具有相同的父类。</a:t>
            </a:r>
            <a:endParaRPr lang="en-US" altLang="zh-CN" dirty="0">
              <a:solidFill>
                <a:srgbClr val="C00000"/>
              </a:solidFill>
            </a:endParaRPr>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18</a:t>
            </a:fld>
            <a:endParaRPr lang="en-US" altLang="zh-CN" dirty="0"/>
          </a:p>
        </p:txBody>
      </p:sp>
    </p:spTree>
    <p:extLst>
      <p:ext uri="{BB962C8B-B14F-4D97-AF65-F5344CB8AC3E}">
        <p14:creationId xmlns:p14="http://schemas.microsoft.com/office/powerpoint/2010/main" val="3024445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19</a:t>
            </a:fld>
            <a:endParaRPr lang="en-US" altLang="zh-CN" dirty="0"/>
          </a:p>
        </p:txBody>
      </p:sp>
    </p:spTree>
    <p:extLst>
      <p:ext uri="{BB962C8B-B14F-4D97-AF65-F5344CB8AC3E}">
        <p14:creationId xmlns:p14="http://schemas.microsoft.com/office/powerpoint/2010/main" val="2169328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C00000"/>
                </a:solidFill>
              </a:rPr>
              <a:t>然后我们来看一下简单工厂模式的结构 </a:t>
            </a:r>
            <a:r>
              <a:rPr lang="en-US" altLang="zh-CN" dirty="0">
                <a:solidFill>
                  <a:srgbClr val="C00000"/>
                </a:solidFill>
              </a:rPr>
              <a:t>UML </a:t>
            </a:r>
            <a:r>
              <a:rPr lang="zh-CN" altLang="en-US" dirty="0">
                <a:solidFill>
                  <a:srgbClr val="C00000"/>
                </a:solidFill>
              </a:rPr>
              <a:t>类图</a:t>
            </a:r>
            <a:endParaRPr lang="en-US" altLang="zh-CN" dirty="0">
              <a:solidFill>
                <a:srgbClr val="C00000"/>
              </a:solidFill>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zh-CN" dirty="0">
              <a:solidFill>
                <a:srgbClr val="C00000"/>
              </a:solidFill>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rgbClr val="C00000"/>
                </a:solidFill>
              </a:rPr>
              <a:t>从图中我们可以看到，简单工厂模式中有三种角色：分别是：创建者，抽象产品角色与具体产品角色。抽象产品角色是简单工厂模式的核心，又叫工厂类，负责创建对象；抽象产品角色是所有具体产品的父类，负责描述产品的公共接口；具体产品角色一般有多个，是具体产品角色的创建目标，其实例就是客户端所需要的对象。</a:t>
            </a:r>
            <a:endParaRPr lang="en-US" altLang="zh-CN" dirty="0">
              <a:solidFill>
                <a:srgbClr val="C00000"/>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21</a:t>
            </a:fld>
            <a:endParaRPr lang="en-US" altLang="zh-CN" dirty="0"/>
          </a:p>
        </p:txBody>
      </p:sp>
    </p:spTree>
    <p:extLst>
      <p:ext uri="{BB962C8B-B14F-4D97-AF65-F5344CB8AC3E}">
        <p14:creationId xmlns:p14="http://schemas.microsoft.com/office/powerpoint/2010/main" val="3771520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现在回到刚才的例子，我们如何将</a:t>
            </a:r>
            <a:r>
              <a:rPr lang="en-US" altLang="zh-CN" dirty="0"/>
              <a:t>『</a:t>
            </a:r>
            <a:r>
              <a:rPr lang="zh-CN" altLang="en-US" dirty="0"/>
              <a:t>简单工厂模式</a:t>
            </a:r>
            <a:r>
              <a:rPr lang="en-US" altLang="zh-CN" dirty="0"/>
              <a:t>』</a:t>
            </a:r>
            <a:r>
              <a:rPr lang="zh-CN" altLang="en-US" dirty="0"/>
              <a:t>应用进去呢？</a:t>
            </a:r>
            <a:endParaRPr lang="en-US" altLang="zh-CN" dirty="0"/>
          </a:p>
          <a:p>
            <a:endParaRPr lang="en-US" altLang="zh-CN" dirty="0"/>
          </a:p>
          <a:p>
            <a:r>
              <a:rPr lang="zh-CN" altLang="en-US" dirty="0"/>
              <a:t>我们可以把抽象运算类看成是抽象产品，把具体运算类看成是具体产品。现在还缺哪个角色？</a:t>
            </a:r>
            <a:r>
              <a:rPr lang="en-US" altLang="zh-CN" dirty="0"/>
              <a:t>——</a:t>
            </a:r>
            <a:r>
              <a:rPr lang="zh-CN" altLang="en-US" dirty="0"/>
              <a:t>创建者。</a:t>
            </a:r>
            <a:endParaRPr lang="en-US" altLang="zh-CN" dirty="0"/>
          </a:p>
          <a:p>
            <a:endParaRPr lang="en-US" altLang="zh-CN" dirty="0"/>
          </a:p>
          <a:p>
            <a:r>
              <a:rPr lang="zh-CN" altLang="en-US" dirty="0"/>
              <a:t>现在只需要引入一个创建者，并由客户端调用，就可以了。</a:t>
            </a:r>
            <a:endParaRPr lang="en-US" altLang="zh-CN" dirty="0"/>
          </a:p>
          <a:p>
            <a:endParaRPr lang="en-US" altLang="zh-CN" dirty="0"/>
          </a:p>
          <a:p>
            <a:r>
              <a:rPr lang="zh-CN" altLang="en-US" dirty="0"/>
              <a:t>除此之外，还需要解决的一个问题是：既然我们无法通过</a:t>
            </a:r>
            <a:r>
              <a:rPr lang="en-US" altLang="zh-CN" baseline="0" dirty="0"/>
              <a:t> new </a:t>
            </a:r>
            <a:r>
              <a:rPr lang="zh-CN" altLang="en-US" baseline="0" dirty="0"/>
              <a:t>后面跟上构造函数名的方式决定所需的的产品类型，那么又应该通过何种方式指定？</a:t>
            </a:r>
            <a:endParaRPr lang="en-US" altLang="zh-CN" baseline="0" dirty="0"/>
          </a:p>
          <a:p>
            <a:endParaRPr lang="en-US" altLang="zh-CN" baseline="0" dirty="0"/>
          </a:p>
          <a:p>
            <a:r>
              <a:rPr lang="zh-CN" altLang="en-US" baseline="0" dirty="0"/>
              <a:t>可以通过输入参数的方式指定</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22</a:t>
            </a:fld>
            <a:endParaRPr lang="en-US" altLang="zh-CN" dirty="0"/>
          </a:p>
        </p:txBody>
      </p:sp>
    </p:spTree>
    <p:extLst>
      <p:ext uri="{BB962C8B-B14F-4D97-AF65-F5344CB8AC3E}">
        <p14:creationId xmlns:p14="http://schemas.microsoft.com/office/powerpoint/2010/main" val="1273496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这就是运算工厂</a:t>
            </a:r>
            <a:r>
              <a:rPr lang="en-US" altLang="zh-CN" dirty="0"/>
              <a:t>—— </a:t>
            </a:r>
            <a:r>
              <a:rPr lang="en-US" altLang="zh-CN" dirty="0" err="1"/>
              <a:t>OperationFactory</a:t>
            </a:r>
            <a:r>
              <a:rPr lang="en-US" altLang="zh-CN" dirty="0"/>
              <a:t> </a:t>
            </a:r>
            <a:r>
              <a:rPr lang="zh-CN" altLang="en-US" dirty="0"/>
              <a:t>类的实现</a:t>
            </a:r>
            <a:endParaRPr lang="en-US" altLang="zh-CN" dirty="0"/>
          </a:p>
          <a:p>
            <a:endParaRPr lang="en-US" altLang="zh-CN" dirty="0"/>
          </a:p>
          <a:p>
            <a:r>
              <a:rPr lang="zh-CN" altLang="en-US" dirty="0"/>
              <a:t>其中有一个 </a:t>
            </a:r>
            <a:r>
              <a:rPr lang="en-US" altLang="zh-CN" dirty="0" err="1"/>
              <a:t>CreateOperation</a:t>
            </a:r>
            <a:r>
              <a:rPr lang="en-US" altLang="zh-CN" dirty="0"/>
              <a:t> </a:t>
            </a:r>
            <a:r>
              <a:rPr lang="zh-CN" altLang="en-US" dirty="0"/>
              <a:t>工厂方法，用于创建运算类的实例。简单工厂模式中的工厂方法都是静态方法，方便调用。工厂方法里就是用于创建对象的代码，通过工厂方法的参数值，通过一个分结构决定要返回的具体产品类型。</a:t>
            </a:r>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23</a:t>
            </a:fld>
            <a:endParaRPr lang="en-US" altLang="zh-CN" dirty="0"/>
          </a:p>
        </p:txBody>
      </p:sp>
    </p:spTree>
    <p:extLst>
      <p:ext uri="{BB962C8B-B14F-4D97-AF65-F5344CB8AC3E}">
        <p14:creationId xmlns:p14="http://schemas.microsoft.com/office/powerpoint/2010/main" val="2367514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在客户端中只需要调用这个工厂方法，并传入相应的参数，就可以得到所需的产品类型的实例了。</a:t>
            </a:r>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24</a:t>
            </a:fld>
            <a:endParaRPr lang="en-US" altLang="zh-CN" dirty="0"/>
          </a:p>
        </p:txBody>
      </p:sp>
    </p:spTree>
    <p:extLst>
      <p:ext uri="{BB962C8B-B14F-4D97-AF65-F5344CB8AC3E}">
        <p14:creationId xmlns:p14="http://schemas.microsoft.com/office/powerpoint/2010/main" val="1313244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现在，我们来看一个图表小程序。只要在这个图表中输入数据，并选择需要的图标类型，就可以将图表显示出来。</a:t>
            </a:r>
            <a:endParaRPr lang="en-US" altLang="zh-CN"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26</a:t>
            </a:fld>
            <a:endParaRPr lang="en-US" altLang="zh-CN" dirty="0"/>
          </a:p>
        </p:txBody>
      </p:sp>
    </p:spTree>
    <p:extLst>
      <p:ext uri="{BB962C8B-B14F-4D97-AF65-F5344CB8AC3E}">
        <p14:creationId xmlns:p14="http://schemas.microsoft.com/office/powerpoint/2010/main" val="956563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有一个抽象图表类，及三个具体图表类，分别用于画柱状图、折线图和饼图，还有一个图表工厂类，通过一个 </a:t>
            </a:r>
            <a:r>
              <a:rPr lang="en-US" altLang="zh-CN" dirty="0" err="1"/>
              <a:t>CreateChart</a:t>
            </a:r>
            <a:r>
              <a:rPr lang="en-US" altLang="zh-CN" dirty="0"/>
              <a:t> </a:t>
            </a:r>
            <a:r>
              <a:rPr lang="zh-CN" altLang="en-US" dirty="0"/>
              <a:t>方法返回具体的图表类型</a:t>
            </a:r>
            <a:endParaRPr lang="en-US" altLang="zh-CN"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27</a:t>
            </a:fld>
            <a:endParaRPr lang="en-US" altLang="zh-CN" dirty="0"/>
          </a:p>
        </p:txBody>
      </p:sp>
    </p:spTree>
    <p:extLst>
      <p:ext uri="{BB962C8B-B14F-4D97-AF65-F5344CB8AC3E}">
        <p14:creationId xmlns:p14="http://schemas.microsoft.com/office/powerpoint/2010/main" val="2251236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抽象图表和具体图表</a:t>
            </a:r>
            <a:endParaRPr lang="en-US" altLang="zh-CN" dirty="0"/>
          </a:p>
          <a:p>
            <a:endParaRPr lang="en-US" altLang="zh-CN" dirty="0"/>
          </a:p>
          <a:p>
            <a:r>
              <a:rPr lang="zh-CN" altLang="en-US" dirty="0"/>
              <a:t>工厂类的实现</a:t>
            </a:r>
            <a:endParaRPr lang="en-US" altLang="zh-CN" dirty="0"/>
          </a:p>
          <a:p>
            <a:endParaRPr lang="en-US" altLang="zh-CN" dirty="0"/>
          </a:p>
          <a:p>
            <a:endParaRPr lang="en-US" altLang="zh-CN" dirty="0"/>
          </a:p>
          <a:p>
            <a:r>
              <a:rPr lang="en-US" altLang="zh-CN" dirty="0"/>
              <a:t>/*</a:t>
            </a:r>
            <a:r>
              <a:rPr lang="zh-CN" altLang="en-US" dirty="0"/>
              <a:t>此时应该抓大放小，重点关注类之间的联系，而不用纠结于如何画图等细节问题。</a:t>
            </a:r>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28</a:t>
            </a:fld>
            <a:endParaRPr lang="en-US" altLang="zh-CN" dirty="0"/>
          </a:p>
        </p:txBody>
      </p:sp>
    </p:spTree>
    <p:extLst>
      <p:ext uri="{BB962C8B-B14F-4D97-AF65-F5344CB8AC3E}">
        <p14:creationId xmlns:p14="http://schemas.microsoft.com/office/powerpoint/2010/main" val="2086876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之前我们已经学习了面向对象中的封装、继承与多态这三种机制，以及五个面向对象的设计原则。在这节课中，我们将会接触到第一种设计模式</a:t>
            </a:r>
            <a:r>
              <a:rPr lang="en-US" altLang="zh-CN" dirty="0"/>
              <a:t>——</a:t>
            </a:r>
            <a:r>
              <a:rPr lang="zh-CN" altLang="en-US" dirty="0"/>
              <a:t>简单工厂模式。简单工厂模式是设计模式中最简单也是最基本的模式，却十分重要，因为如果我们不能理解和掌握简单工厂模式，也就无法掌握其他的创建型模式，比如工厂方法模式、抽象工厂模式和建造者模式等。</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这节课的内容主要分为两个部分，第一个部分是对一个面向过程的程序进行不断地优化，最后总结出设计模式，理解在这个过程中需要用到的面向对象的设计原则；第二个部分是对简单工厂模式本身的结构及代码框架进行介绍。</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r>
              <a:rPr lang="en-US" altLang="zh-CN" dirty="0"/>
              <a:t>=============================</a:t>
            </a:r>
          </a:p>
          <a:p>
            <a:endParaRPr lang="en-US" altLang="zh-CN" dirty="0"/>
          </a:p>
          <a:p>
            <a:endParaRPr lang="en-US" altLang="zh-CN" dirty="0"/>
          </a:p>
          <a:p>
            <a:r>
              <a:rPr lang="zh-CN" altLang="en-US" dirty="0"/>
              <a:t>今天这节课我们将会接触到第一种设计模式</a:t>
            </a:r>
            <a:r>
              <a:rPr lang="en-US" altLang="zh-CN" dirty="0"/>
              <a:t>——</a:t>
            </a:r>
            <a:r>
              <a:rPr lang="zh-CN" altLang="en-US" dirty="0"/>
              <a:t>简单工厂模式。这是设计模式中最简单和基本的模式，却非常重要，因为如果我们不能理解和掌握简单工厂模式，就无法学习其他的创建型模式，比如工厂方法模式、抽象工厂模式和建造者模式等。</a:t>
            </a:r>
            <a:endParaRPr lang="en-US" altLang="zh-CN" dirty="0"/>
          </a:p>
          <a:p>
            <a:endParaRPr lang="en-US" altLang="zh-CN" dirty="0"/>
          </a:p>
          <a:p>
            <a:r>
              <a:rPr lang="zh-CN" altLang="en-US" dirty="0"/>
              <a:t>今天的内容主要分为两个部分，第一个部分是对一个面向过程的程序进行不断地优化，最后总结出设计模式，理解在这个过程中需要用到的面向对象的设计原则；第二个部分对简单工厂模式本身进行一个介绍。</a:t>
            </a:r>
          </a:p>
        </p:txBody>
      </p:sp>
      <p:sp>
        <p:nvSpPr>
          <p:cNvPr id="4" name="灯片编号占位符 3"/>
          <p:cNvSpPr>
            <a:spLocks noGrp="1"/>
          </p:cNvSpPr>
          <p:nvPr>
            <p:ph type="sldNum" sz="quarter" idx="10"/>
          </p:nvPr>
        </p:nvSpPr>
        <p:spPr/>
        <p:txBody>
          <a:bodyPr/>
          <a:lstStyle/>
          <a:p>
            <a:fld id="{CFA9E798-728E-4988-889F-359788BEBBCA}" type="slidenum">
              <a:rPr lang="zh-CN" altLang="en-US" smtClean="0"/>
              <a:t>2</a:t>
            </a:fld>
            <a:endParaRPr lang="zh-CN" altLang="en-US"/>
          </a:p>
        </p:txBody>
      </p:sp>
    </p:spTree>
    <p:extLst>
      <p:ext uri="{BB962C8B-B14F-4D97-AF65-F5344CB8AC3E}">
        <p14:creationId xmlns:p14="http://schemas.microsoft.com/office/powerpoint/2010/main" val="297791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然后我们来看一下简单工厂模式在实际工程中的应用</a:t>
            </a:r>
            <a:endParaRPr lang="en-US" altLang="zh-CN" dirty="0"/>
          </a:p>
          <a:p>
            <a:endParaRPr lang="en-US" altLang="zh-CN" dirty="0"/>
          </a:p>
          <a:p>
            <a:r>
              <a:rPr lang="zh-CN" altLang="en-US" dirty="0"/>
              <a:t>例如，在 </a:t>
            </a:r>
            <a:r>
              <a:rPr lang="en-US" altLang="zh-CN" dirty="0"/>
              <a:t>JDK </a:t>
            </a:r>
            <a:r>
              <a:rPr lang="zh-CN" altLang="en-US" dirty="0"/>
              <a:t>中，如果我们需要对数据进行加密，就需要一个具体的加密算法类。我们可以通过一个名为 </a:t>
            </a:r>
            <a:r>
              <a:rPr lang="en-US" altLang="zh-CN" dirty="0"/>
              <a:t>Cipher </a:t>
            </a:r>
            <a:r>
              <a:rPr lang="zh-CN" altLang="en-US" dirty="0"/>
              <a:t>的加密算法工厂，并传入具体的代表算法的字符串，就可以得到相应的算法对象了。</a:t>
            </a:r>
            <a:endParaRPr lang="en-US" altLang="zh-CN" dirty="0"/>
          </a:p>
          <a:p>
            <a:endParaRPr lang="en-US" altLang="zh-CN" dirty="0"/>
          </a:p>
          <a:p>
            <a:r>
              <a:rPr lang="zh-CN" altLang="en-US" dirty="0"/>
              <a:t>我们如果打开 </a:t>
            </a:r>
            <a:r>
              <a:rPr lang="en-US" altLang="zh-CN" dirty="0"/>
              <a:t>Cipher.java</a:t>
            </a:r>
            <a:r>
              <a:rPr lang="en-US" altLang="zh-CN" baseline="0" dirty="0"/>
              <a:t> </a:t>
            </a:r>
            <a:r>
              <a:rPr lang="zh-CN" altLang="en-US" baseline="0" dirty="0"/>
              <a:t>的源代码，就可以看到其中有一个名为 </a:t>
            </a:r>
            <a:r>
              <a:rPr lang="en-US" altLang="zh-CN" baseline="0" dirty="0" err="1"/>
              <a:t>getInstance</a:t>
            </a:r>
            <a:r>
              <a:rPr lang="en-US" altLang="zh-CN" baseline="0" dirty="0"/>
              <a:t> </a:t>
            </a:r>
            <a:r>
              <a:rPr lang="zh-CN" altLang="en-US" baseline="0" dirty="0"/>
              <a:t>的工厂方法，用于根据字符串返回相应的对象。</a:t>
            </a:r>
            <a:endParaRPr lang="zh-CN" altLang="en-US"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30</a:t>
            </a:fld>
            <a:endParaRPr lang="en-US" altLang="zh-CN" dirty="0"/>
          </a:p>
        </p:txBody>
      </p:sp>
    </p:spTree>
    <p:extLst>
      <p:ext uri="{BB962C8B-B14F-4D97-AF65-F5344CB8AC3E}">
        <p14:creationId xmlns:p14="http://schemas.microsoft.com/office/powerpoint/2010/main" val="2451145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最后，我们对简单工厂模式进行一个总结。</a:t>
            </a:r>
            <a:endParaRPr lang="en-US" altLang="zh-CN" dirty="0"/>
          </a:p>
          <a:p>
            <a:endParaRPr lang="en-US" altLang="zh-CN" dirty="0"/>
          </a:p>
          <a:p>
            <a:r>
              <a:rPr lang="zh-CN" altLang="en-US" dirty="0"/>
              <a:t>优点主要是将对对象的创建和对象的使用分离。</a:t>
            </a:r>
            <a:endParaRPr lang="en-US" altLang="zh-CN" dirty="0"/>
          </a:p>
          <a:p>
            <a:endParaRPr lang="en-US" altLang="zh-CN" dirty="0"/>
          </a:p>
          <a:p>
            <a:r>
              <a:rPr lang="zh-CN" altLang="en-US" dirty="0"/>
              <a:t>缺点是仍然不够灵活，当我们需要增加新的产品类型时，仍然需要修改已有的工厂类，在一定程度上违反了开放</a:t>
            </a:r>
            <a:r>
              <a:rPr lang="en-US" altLang="zh-CN" dirty="0"/>
              <a:t>——</a:t>
            </a:r>
            <a:r>
              <a:rPr lang="zh-CN" altLang="en-US" dirty="0"/>
              <a:t>封闭原则。所以后来又出现了工厂方法模式和抽象工厂模式，对这个问题进行了解决。</a:t>
            </a:r>
            <a:endParaRPr lang="en-US" altLang="zh-CN" dirty="0"/>
          </a:p>
          <a:p>
            <a:endParaRPr lang="en-US" altLang="zh-CN" dirty="0"/>
          </a:p>
          <a:p>
            <a:r>
              <a:rPr lang="zh-CN" altLang="en-US" dirty="0"/>
              <a:t>比较适用于客户端对创建对此昂的细节不关心，负责创建的产品比较少的情况</a:t>
            </a:r>
            <a:endParaRPr lang="en-US" altLang="zh-CN" dirty="0"/>
          </a:p>
          <a:p>
            <a:endParaRPr lang="en-US" altLang="zh-CN" dirty="0"/>
          </a:p>
          <a:p>
            <a:endParaRPr lang="en-US" altLang="zh-CN" dirty="0"/>
          </a:p>
          <a:p>
            <a:r>
              <a:rPr lang="zh-CN" altLang="en-US" dirty="0"/>
              <a:t>那么既然简单工厂模式仍然有一定的缺点，我们应该如何进一步改进，就是下节课</a:t>
            </a:r>
            <a:r>
              <a:rPr lang="en-US" altLang="zh-CN" dirty="0"/>
              <a:t>『</a:t>
            </a:r>
            <a:r>
              <a:rPr lang="zh-CN" altLang="en-US" dirty="0"/>
              <a:t>工厂方法模式</a:t>
            </a:r>
            <a:r>
              <a:rPr lang="en-US" altLang="zh-CN" dirty="0"/>
              <a:t>』</a:t>
            </a:r>
            <a:r>
              <a:rPr lang="zh-CN" altLang="en-US" dirty="0"/>
              <a:t>和</a:t>
            </a:r>
            <a:r>
              <a:rPr lang="en-US" altLang="zh-CN" dirty="0"/>
              <a:t>『</a:t>
            </a:r>
            <a:r>
              <a:rPr lang="zh-CN" altLang="en-US" dirty="0"/>
              <a:t>抽象工厂模式</a:t>
            </a:r>
            <a:r>
              <a:rPr lang="en-US" altLang="zh-CN" dirty="0"/>
              <a:t>』</a:t>
            </a:r>
            <a:r>
              <a:rPr lang="zh-CN" altLang="en-US" dirty="0"/>
              <a:t>的内容了。</a:t>
            </a:r>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31</a:t>
            </a:fld>
            <a:endParaRPr lang="en-US" altLang="zh-CN" dirty="0"/>
          </a:p>
        </p:txBody>
      </p:sp>
    </p:spTree>
    <p:extLst>
      <p:ext uri="{BB962C8B-B14F-4D97-AF65-F5344CB8AC3E}">
        <p14:creationId xmlns:p14="http://schemas.microsoft.com/office/powerpoint/2010/main" val="3304254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最后有一个作业</a:t>
            </a:r>
            <a:endParaRPr lang="en-US" altLang="zh-CN" dirty="0"/>
          </a:p>
          <a:p>
            <a:endParaRPr lang="en-US" altLang="zh-CN" dirty="0"/>
          </a:p>
          <a:p>
            <a:r>
              <a:rPr lang="en-US" altLang="zh-CN" dirty="0"/>
              <a:t>/*</a:t>
            </a:r>
            <a:r>
              <a:rPr lang="zh-CN" altLang="en-US" dirty="0"/>
              <a:t>台词</a:t>
            </a:r>
            <a:endParaRPr lang="en-US" altLang="zh-CN" dirty="0"/>
          </a:p>
          <a:p>
            <a:endParaRPr lang="en-US" altLang="zh-CN" dirty="0"/>
          </a:p>
          <a:p>
            <a:r>
              <a:rPr lang="zh-CN" altLang="en-US" dirty="0"/>
              <a:t>最后留给学生一个简单但有趣味性的作业，并要求将 </a:t>
            </a:r>
            <a:r>
              <a:rPr lang="en-US" altLang="zh-CN" dirty="0"/>
              <a:t>UML </a:t>
            </a:r>
            <a:r>
              <a:rPr lang="zh-CN" altLang="en-US" dirty="0"/>
              <a:t>类图与源代码发布于博客园网站上。这样可以在一定程度上遏制抄袭行为，也能够让学生写博客的同时对思路进行总结，写作能力本身也是软件工程能力很重要的一个方面。同时鼓励学生在博客上互相进行评论。</a:t>
            </a:r>
            <a:endParaRPr lang="en-US" altLang="zh-CN" dirty="0"/>
          </a:p>
          <a:p>
            <a:endParaRPr lang="en-US" altLang="zh-CN" dirty="0"/>
          </a:p>
          <a:p>
            <a:r>
              <a:rPr lang="zh-CN" altLang="en-US" dirty="0"/>
              <a:t>如果能够将代码提交到 </a:t>
            </a:r>
            <a:r>
              <a:rPr lang="en-US" altLang="zh-CN" dirty="0"/>
              <a:t>GitHub </a:t>
            </a:r>
            <a:r>
              <a:rPr lang="zh-CN" altLang="en-US" dirty="0"/>
              <a:t>上，还会额外加分。</a:t>
            </a:r>
            <a:endParaRPr lang="en-US" altLang="zh-CN" dirty="0"/>
          </a:p>
          <a:p>
            <a:endParaRPr lang="en-US" altLang="zh-CN" dirty="0"/>
          </a:p>
          <a:p>
            <a:r>
              <a:rPr lang="zh-CN" altLang="en-US" dirty="0"/>
              <a:t>这里也是借鉴了邹欣老师的软件工程教学方法</a:t>
            </a:r>
            <a:endParaRPr lang="en-US" altLang="zh-CN" dirty="0"/>
          </a:p>
          <a:p>
            <a:r>
              <a:rPr lang="en-US" altLang="zh-CN" dirty="0"/>
              <a:t>==================================================</a:t>
            </a:r>
          </a:p>
          <a:p>
            <a:r>
              <a:rPr lang="zh-CN" altLang="en-US" dirty="0"/>
              <a:t>作业：简单，但有趣味性</a:t>
            </a:r>
            <a:endParaRPr lang="en-US" altLang="zh-CN" dirty="0"/>
          </a:p>
          <a:p>
            <a:endParaRPr lang="en-US" altLang="zh-CN" dirty="0"/>
          </a:p>
          <a:p>
            <a:r>
              <a:rPr lang="zh-CN" altLang="en-US" dirty="0"/>
              <a:t>根据邹欣</a:t>
            </a:r>
            <a:r>
              <a:rPr lang="en-US" altLang="zh-CN" dirty="0"/>
              <a:t>《</a:t>
            </a:r>
            <a:r>
              <a:rPr lang="zh-CN" altLang="en-US" dirty="0"/>
              <a:t>现代软件工程</a:t>
            </a:r>
            <a:r>
              <a:rPr lang="en-US" altLang="zh-CN" dirty="0"/>
              <a:t>》</a:t>
            </a:r>
            <a:r>
              <a:rPr lang="zh-CN" altLang="en-US" dirty="0"/>
              <a:t>教学方法学习</a:t>
            </a:r>
            <a:endParaRPr lang="en-US" altLang="zh-CN" dirty="0"/>
          </a:p>
          <a:p>
            <a:r>
              <a:rPr lang="zh-CN" altLang="en-US" dirty="0"/>
              <a:t>写博客 </a:t>
            </a:r>
            <a:r>
              <a:rPr lang="en-US" altLang="zh-CN" dirty="0"/>
              <a:t>1. </a:t>
            </a:r>
            <a:r>
              <a:rPr lang="zh-CN" altLang="en-US" dirty="0"/>
              <a:t>激励学生的兴趣（有人评论） </a:t>
            </a:r>
            <a:r>
              <a:rPr lang="en-US" altLang="zh-CN" dirty="0"/>
              <a:t>2. </a:t>
            </a:r>
            <a:r>
              <a:rPr lang="zh-CN" altLang="en-US" dirty="0"/>
              <a:t>公开发表的东西在某种程度上能遏制抄袭行为</a:t>
            </a:r>
            <a:r>
              <a:rPr lang="zh-CN" altLang="en-US" baseline="0" dirty="0"/>
              <a:t> </a:t>
            </a:r>
            <a:r>
              <a:rPr lang="en-US" altLang="zh-CN" baseline="0" dirty="0"/>
              <a:t>3. </a:t>
            </a:r>
            <a:r>
              <a:rPr lang="zh-CN" altLang="en-US" baseline="0" dirty="0"/>
              <a:t>提高写作能力（文档写作能力也是软件工程能力很重要的一个方面）</a:t>
            </a:r>
            <a:endParaRPr lang="en-US" altLang="zh-CN" baseline="0" dirty="0"/>
          </a:p>
          <a:p>
            <a:endParaRPr lang="en-US" altLang="zh-CN" baseline="0" dirty="0"/>
          </a:p>
          <a:p>
            <a:r>
              <a:rPr lang="zh-CN" altLang="en-US" baseline="0" dirty="0"/>
              <a:t>鼓励学生互相评论，而不是老师解答（孙志岗老师 </a:t>
            </a:r>
            <a:r>
              <a:rPr lang="en-US" altLang="zh-CN" baseline="0" dirty="0"/>
              <a:t>MOOC</a:t>
            </a:r>
            <a:r>
              <a:rPr lang="zh-CN" altLang="en-US" baseline="0" dirty="0"/>
              <a:t>，教师解答问题反而给负分）</a:t>
            </a:r>
            <a:endParaRPr lang="en-US" altLang="zh-CN" baseline="0" dirty="0"/>
          </a:p>
          <a:p>
            <a:r>
              <a:rPr lang="zh-CN" altLang="en-US" baseline="0" dirty="0"/>
              <a:t>鼓励他们通过上网搜索资料来完成作业。</a:t>
            </a:r>
            <a:endParaRPr lang="zh-CN" altLang="en-US" dirty="0"/>
          </a:p>
        </p:txBody>
      </p:sp>
      <p:sp>
        <p:nvSpPr>
          <p:cNvPr id="4" name="灯片编号占位符 3"/>
          <p:cNvSpPr>
            <a:spLocks noGrp="1"/>
          </p:cNvSpPr>
          <p:nvPr>
            <p:ph type="sldNum" sz="quarter" idx="10"/>
          </p:nvPr>
        </p:nvSpPr>
        <p:spPr/>
        <p:txBody>
          <a:bodyPr/>
          <a:lstStyle/>
          <a:p>
            <a:fld id="{CFA9E798-728E-4988-889F-359788BEBBCA}" type="slidenum">
              <a:rPr lang="zh-CN" altLang="en-US" smtClean="0"/>
              <a:t>32</a:t>
            </a:fld>
            <a:endParaRPr lang="zh-CN" altLang="en-US"/>
          </a:p>
        </p:txBody>
      </p:sp>
    </p:spTree>
    <p:extLst>
      <p:ext uri="{BB962C8B-B14F-4D97-AF65-F5344CB8AC3E}">
        <p14:creationId xmlns:p14="http://schemas.microsoft.com/office/powerpoint/2010/main" val="33464348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FA9E798-728E-4988-889F-359788BEBBCA}" type="slidenum">
              <a:rPr lang="zh-CN" altLang="en-US" smtClean="0"/>
              <a:t>33</a:t>
            </a:fld>
            <a:endParaRPr lang="zh-CN" altLang="en-US"/>
          </a:p>
        </p:txBody>
      </p:sp>
    </p:spTree>
    <p:extLst>
      <p:ext uri="{BB962C8B-B14F-4D97-AF65-F5344CB8AC3E}">
        <p14:creationId xmlns:p14="http://schemas.microsoft.com/office/powerpoint/2010/main" val="1816408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首先，我们来实现一个非常简单的四则运算控制台小程序。</a:t>
            </a:r>
            <a:endParaRPr lang="en-US" altLang="zh-CN" dirty="0"/>
          </a:p>
          <a:p>
            <a:r>
              <a:rPr lang="en-US" altLang="zh-CN" dirty="0"/>
              <a:t>================</a:t>
            </a:r>
            <a:endParaRPr lang="zh-CN" altLang="en-US"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3</a:t>
            </a:fld>
            <a:endParaRPr lang="en-US" altLang="zh-CN" dirty="0"/>
          </a:p>
        </p:txBody>
      </p:sp>
    </p:spTree>
    <p:extLst>
      <p:ext uri="{BB962C8B-B14F-4D97-AF65-F5344CB8AC3E}">
        <p14:creationId xmlns:p14="http://schemas.microsoft.com/office/powerpoint/2010/main" val="884856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Calibri" panose="020F0502020204030204" pitchFamily="34" charset="0"/>
                <a:ea typeface="微软雅黑" panose="020B0503020204020204" pitchFamily="34" charset="-122"/>
                <a:cs typeface="+mn-cs"/>
              </a:rPr>
              <a:t>这是一个非常简单的模型，但是更加复杂的系统，如教务系统，传统上都是使用网页版的，但是现在越来越多的学校开始开发能在手机上使用的</a:t>
            </a:r>
            <a:r>
              <a:rPr lang="en-US" altLang="zh-CN" sz="1200" kern="1200" dirty="0">
                <a:solidFill>
                  <a:schemeClr val="tx1"/>
                </a:solidFill>
                <a:effectLst/>
                <a:latin typeface="Calibri" panose="020F0502020204030204" pitchFamily="34" charset="0"/>
                <a:ea typeface="微软雅黑" panose="020B0503020204020204" pitchFamily="34" charset="-122"/>
                <a:cs typeface="+mn-cs"/>
              </a:rPr>
              <a:t>APP</a:t>
            </a:r>
            <a:r>
              <a:rPr lang="zh-CN" altLang="zh-CN" sz="1200" kern="1200" dirty="0">
                <a:solidFill>
                  <a:schemeClr val="tx1"/>
                </a:solidFill>
                <a:effectLst/>
                <a:latin typeface="Calibri" panose="020F0502020204030204" pitchFamily="34" charset="0"/>
                <a:ea typeface="微软雅黑" panose="020B0503020204020204" pitchFamily="34" charset="-122"/>
                <a:cs typeface="+mn-cs"/>
              </a:rPr>
              <a:t>版。我们希望能在不同的设备上使用同样的功能：如查询成绩，选课等等。那么如果每开发一个适应新的设备的软件，都要把所有的功能重新做一遍，实在是太复杂了。是否能在开发新程序的情况下够充分利用已有的功能呢？——封装。</a:t>
            </a:r>
          </a:p>
          <a:p>
            <a:endParaRPr lang="zh-CN" altLang="en-US"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5</a:t>
            </a:fld>
            <a:endParaRPr lang="en-US" altLang="zh-CN" dirty="0"/>
          </a:p>
        </p:txBody>
      </p:sp>
    </p:spTree>
    <p:extLst>
      <p:ext uri="{BB962C8B-B14F-4D97-AF65-F5344CB8AC3E}">
        <p14:creationId xmlns:p14="http://schemas.microsoft.com/office/powerpoint/2010/main" val="3754518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现在我们就来看一下，实现了封装以后的代码是怎么样的。</a:t>
            </a:r>
            <a:endParaRPr lang="en-US" altLang="zh-CN" dirty="0"/>
          </a:p>
          <a:p>
            <a:endParaRPr lang="en-US" altLang="zh-CN" dirty="0"/>
          </a:p>
          <a:p>
            <a:r>
              <a:rPr lang="zh-CN" altLang="en-US" dirty="0"/>
              <a:t>首先，我们创建一个</a:t>
            </a:r>
            <a:r>
              <a:rPr lang="zh-CN" altLang="en-US" baseline="0" dirty="0"/>
              <a:t> </a:t>
            </a:r>
            <a:r>
              <a:rPr lang="en-US" altLang="zh-CN" baseline="0" dirty="0"/>
              <a:t>Operation </a:t>
            </a:r>
            <a:r>
              <a:rPr lang="zh-CN" altLang="en-US" baseline="0" dirty="0"/>
              <a:t>类，然后在这个类中提供一个 </a:t>
            </a:r>
            <a:r>
              <a:rPr lang="en-US" altLang="zh-CN" baseline="0" dirty="0" err="1"/>
              <a:t>GetResult</a:t>
            </a:r>
            <a:r>
              <a:rPr lang="en-US" altLang="zh-CN" baseline="0" dirty="0"/>
              <a:t> </a:t>
            </a:r>
            <a:r>
              <a:rPr lang="zh-CN" altLang="en-US" baseline="0" dirty="0"/>
              <a:t>方法，用于实现业务代码的功能。</a:t>
            </a:r>
            <a:endParaRPr lang="en-US" altLang="zh-CN" dirty="0"/>
          </a:p>
          <a:p>
            <a:r>
              <a:rPr lang="en-US" altLang="zh-CN" dirty="0"/>
              <a:t>==============</a:t>
            </a:r>
          </a:p>
          <a:p>
            <a:r>
              <a:rPr lang="zh-CN" altLang="en-US" dirty="0"/>
              <a:t>这就是封装好的 </a:t>
            </a:r>
            <a:r>
              <a:rPr lang="en-US" altLang="zh-CN" dirty="0"/>
              <a:t>Operation </a:t>
            </a:r>
            <a:r>
              <a:rPr lang="zh-CN" altLang="en-US" dirty="0"/>
              <a:t>类，我们把之前程序中的业务代码放入这个类的 </a:t>
            </a:r>
            <a:r>
              <a:rPr lang="en-US" altLang="zh-CN" dirty="0" err="1"/>
              <a:t>GetResult</a:t>
            </a:r>
            <a:r>
              <a:rPr lang="en-US" altLang="zh-CN" dirty="0"/>
              <a:t>()</a:t>
            </a:r>
            <a:r>
              <a:rPr lang="en-US" altLang="zh-CN" baseline="0" dirty="0"/>
              <a:t> </a:t>
            </a:r>
            <a:r>
              <a:rPr lang="zh-CN" altLang="en-US" baseline="0" dirty="0"/>
              <a:t>方法中，用于计算结果。</a:t>
            </a:r>
            <a:endParaRPr lang="en-US" altLang="zh-CN" dirty="0"/>
          </a:p>
          <a:p>
            <a:endParaRPr lang="en-US" altLang="zh-CN" dirty="0"/>
          </a:p>
          <a:p>
            <a:endParaRPr lang="en-US" altLang="zh-CN" dirty="0"/>
          </a:p>
          <a:p>
            <a:r>
              <a:rPr lang="en-US" altLang="zh-CN" dirty="0"/>
              <a:t>/*</a:t>
            </a:r>
            <a:r>
              <a:rPr lang="zh-CN" altLang="en-US" dirty="0"/>
              <a:t>现在我们就来看一下，如果将这两部分代码分离，并对业务代码进行封装，新的代码会是怎样的。</a:t>
            </a:r>
            <a:endParaRPr lang="en-US" altLang="zh-CN" dirty="0"/>
          </a:p>
          <a:p>
            <a:endParaRPr lang="en-US" altLang="zh-CN" dirty="0"/>
          </a:p>
          <a:p>
            <a:r>
              <a:rPr lang="zh-CN" altLang="en-US" dirty="0"/>
              <a:t>这就是封装好的 </a:t>
            </a:r>
            <a:r>
              <a:rPr lang="en-US" altLang="zh-CN" dirty="0"/>
              <a:t>Operation </a:t>
            </a:r>
            <a:r>
              <a:rPr lang="zh-CN" altLang="en-US" dirty="0"/>
              <a:t>类，我们将刚才的分支结构封装为其中的 </a:t>
            </a:r>
            <a:r>
              <a:rPr lang="en-US" altLang="zh-CN" dirty="0" err="1"/>
              <a:t>GetResult</a:t>
            </a:r>
            <a:r>
              <a:rPr lang="en-US" altLang="zh-CN" dirty="0"/>
              <a:t>() </a:t>
            </a:r>
            <a:r>
              <a:rPr lang="zh-CN" altLang="en-US" dirty="0"/>
              <a:t>方法，用于计算结果。</a:t>
            </a:r>
            <a:endParaRPr lang="en-US" altLang="zh-CN" dirty="0"/>
          </a:p>
          <a:p>
            <a:endParaRPr lang="en-US" altLang="zh-CN" dirty="0"/>
          </a:p>
          <a:p>
            <a:endParaRPr lang="zh-CN" altLang="en-US" dirty="0"/>
          </a:p>
        </p:txBody>
      </p:sp>
      <p:sp>
        <p:nvSpPr>
          <p:cNvPr id="16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8FE10CB-A859-4482-8B80-855CBF81C7C6}" type="slidenum">
              <a:rPr lang="en-US" altLang="zh-CN" smtClean="0">
                <a:latin typeface="Calibri" panose="020F0502020204030204" pitchFamily="34" charset="0"/>
                <a:ea typeface="微软雅黑" panose="020B0503020204020204" pitchFamily="34" charset="-122"/>
              </a:rPr>
              <a:pPr>
                <a:spcBef>
                  <a:spcPct val="0"/>
                </a:spcBef>
              </a:pPr>
              <a:t>7</a:t>
            </a:fld>
            <a:endParaRPr lang="en-US" altLang="zh-CN" dirty="0">
              <a:latin typeface="Calibri" panose="020F0502020204030204" pitchFamily="34" charset="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同时，在客户端代码，也就是 </a:t>
            </a:r>
            <a:r>
              <a:rPr lang="en-US" altLang="zh-CN" dirty="0"/>
              <a:t>UI </a:t>
            </a:r>
            <a:r>
              <a:rPr lang="zh-CN" altLang="en-US" dirty="0"/>
              <a:t>代码中，我们只需要调用</a:t>
            </a:r>
            <a:r>
              <a:rPr lang="zh-CN" altLang="en-US" baseline="0" dirty="0"/>
              <a:t> </a:t>
            </a:r>
            <a:r>
              <a:rPr lang="en-US" altLang="zh-CN" baseline="0" dirty="0"/>
              <a:t>Operation </a:t>
            </a:r>
            <a:r>
              <a:rPr lang="zh-CN" altLang="en-US" baseline="0" dirty="0"/>
              <a:t>类中的 </a:t>
            </a:r>
            <a:r>
              <a:rPr lang="en-US" altLang="zh-CN" baseline="0" dirty="0" err="1"/>
              <a:t>GetResult</a:t>
            </a:r>
            <a:r>
              <a:rPr lang="en-US" altLang="zh-CN" baseline="0" dirty="0"/>
              <a:t>() </a:t>
            </a:r>
            <a:r>
              <a:rPr lang="zh-CN" altLang="en-US" baseline="0" dirty="0"/>
              <a:t>方法就可以得到运算结果了。</a:t>
            </a:r>
            <a:endParaRPr lang="zh-CN" altLang="en-US"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8</a:t>
            </a:fld>
            <a:endParaRPr lang="en-US" altLang="zh-CN" dirty="0"/>
          </a:p>
        </p:txBody>
      </p:sp>
    </p:spTree>
    <p:extLst>
      <p:ext uri="{BB962C8B-B14F-4D97-AF65-F5344CB8AC3E}">
        <p14:creationId xmlns:p14="http://schemas.microsoft.com/office/powerpoint/2010/main" val="3607293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USB </a:t>
            </a:r>
            <a:r>
              <a:rPr lang="zh-CN" altLang="en-US" dirty="0"/>
              <a:t>线</a:t>
            </a:r>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11</a:t>
            </a:fld>
            <a:endParaRPr lang="en-US" altLang="zh-CN" dirty="0"/>
          </a:p>
        </p:txBody>
      </p:sp>
    </p:spTree>
    <p:extLst>
      <p:ext uri="{BB962C8B-B14F-4D97-AF65-F5344CB8AC3E}">
        <p14:creationId xmlns:p14="http://schemas.microsoft.com/office/powerpoint/2010/main" val="182118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我们来看一下引入继承之后的程序结构。</a:t>
            </a:r>
            <a:endParaRPr lang="en-US" altLang="zh-CN" dirty="0"/>
          </a:p>
          <a:p>
            <a:endParaRPr lang="en-US" altLang="zh-CN" dirty="0"/>
          </a:p>
          <a:p>
            <a:r>
              <a:rPr lang="zh-CN" altLang="en-US" dirty="0"/>
              <a:t>这是之前的程序结构。我们只要抽象出一个抽象运算类（</a:t>
            </a:r>
            <a:r>
              <a:rPr lang="en-US" altLang="zh-CN" dirty="0"/>
              <a:t>Operation</a:t>
            </a:r>
            <a:r>
              <a:rPr lang="zh-CN" altLang="en-US" dirty="0"/>
              <a:t>类），然后从这个类中派生出不同的具体运算子类，用于完成加减乘除这四种具体运算，就可以了。</a:t>
            </a:r>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12</a:t>
            </a:fld>
            <a:endParaRPr lang="en-US" altLang="zh-CN" dirty="0"/>
          </a:p>
        </p:txBody>
      </p:sp>
    </p:spTree>
    <p:extLst>
      <p:ext uri="{BB962C8B-B14F-4D97-AF65-F5344CB8AC3E}">
        <p14:creationId xmlns:p14="http://schemas.microsoft.com/office/powerpoint/2010/main" val="3788478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7A82953-674F-4768-916E-1E5520CF73F8}" type="slidenum">
              <a:rPr lang="en-US" altLang="zh-CN" smtClean="0"/>
              <a:pPr>
                <a:defRPr/>
              </a:pPr>
              <a:t>13</a:t>
            </a:fld>
            <a:endParaRPr lang="en-US" altLang="zh-CN" dirty="0"/>
          </a:p>
        </p:txBody>
      </p:sp>
    </p:spTree>
    <p:extLst>
      <p:ext uri="{BB962C8B-B14F-4D97-AF65-F5344CB8AC3E}">
        <p14:creationId xmlns:p14="http://schemas.microsoft.com/office/powerpoint/2010/main" val="3553878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3" name="Rectangle 22"/>
          <p:cNvSpPr/>
          <p:nvPr/>
        </p:nvSpPr>
        <p:spPr>
          <a:xfrm flipV="1">
            <a:off x="5410185" y="381000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24" name="Rectangle 23"/>
          <p:cNvSpPr/>
          <p:nvPr/>
        </p:nvSpPr>
        <p:spPr>
          <a:xfrm flipV="1">
            <a:off x="5410203"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25" name="Rectangle 24"/>
          <p:cNvSpPr/>
          <p:nvPr/>
        </p:nvSpPr>
        <p:spPr>
          <a:xfrm flipV="1">
            <a:off x="5410203"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10" name="Rectangle 9"/>
          <p:cNvSpPr/>
          <p:nvPr/>
        </p:nvSpPr>
        <p:spPr>
          <a:xfrm>
            <a:off x="3" y="3675533"/>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28" name="Date Placeholder 27"/>
          <p:cNvSpPr>
            <a:spLocks noGrp="1"/>
          </p:cNvSpPr>
          <p:nvPr>
            <p:ph type="dt" sz="half" idx="10"/>
          </p:nvPr>
        </p:nvSpPr>
        <p:spPr>
          <a:xfrm>
            <a:off x="6705600" y="4206240"/>
            <a:ext cx="960120" cy="457200"/>
          </a:xfrm>
        </p:spPr>
        <p:txBody>
          <a:bodyPr/>
          <a:lstStyle/>
          <a:p>
            <a:pPr>
              <a:defRPr/>
            </a:pPr>
            <a:fld id="{136E9C71-1729-4E79-94EF-EB6630E553D5}" type="datetime1">
              <a:rPr lang="zh-CN" altLang="en-US" smtClean="0"/>
              <a:pPr>
                <a:defRPr/>
              </a:pPr>
              <a:t>2016/6/24</a:t>
            </a:fld>
            <a:endParaRPr lang="en-US" altLang="zh-CN"/>
          </a:p>
        </p:txBody>
      </p:sp>
      <p:sp>
        <p:nvSpPr>
          <p:cNvPr id="17" name="Footer Placeholder 16"/>
          <p:cNvSpPr>
            <a:spLocks noGrp="1"/>
          </p:cNvSpPr>
          <p:nvPr>
            <p:ph type="ftr" sz="quarter" idx="11"/>
          </p:nvPr>
        </p:nvSpPr>
        <p:spPr>
          <a:xfrm>
            <a:off x="5410200" y="4205288"/>
            <a:ext cx="1295400" cy="457200"/>
          </a:xfrm>
        </p:spPr>
        <p:txBody>
          <a:bodyPr/>
          <a:lstStyle/>
          <a:p>
            <a:pPr>
              <a:defRPr/>
            </a:pPr>
            <a:r>
              <a:rPr lang="en-US" altLang="zh-CN"/>
              <a:t>宁波大学科技学院计算机系</a:t>
            </a:r>
          </a:p>
        </p:txBody>
      </p:sp>
      <p:sp>
        <p:nvSpPr>
          <p:cNvPr id="29" name="Slide Number Placeholder 28"/>
          <p:cNvSpPr>
            <a:spLocks noGrp="1"/>
          </p:cNvSpPr>
          <p:nvPr>
            <p:ph type="sldNum" sz="quarter" idx="12"/>
          </p:nvPr>
        </p:nvSpPr>
        <p:spPr>
          <a:xfrm>
            <a:off x="8320089" y="1136"/>
            <a:ext cx="747712" cy="365760"/>
          </a:xfrm>
        </p:spPr>
        <p:txBody>
          <a:bodyPr/>
          <a:lstStyle>
            <a:lvl1pPr algn="r">
              <a:defRPr sz="1351">
                <a:solidFill>
                  <a:schemeClr val="bg1"/>
                </a:solidFill>
              </a:defRPr>
            </a:lvl1pPr>
          </a:lstStyle>
          <a:p>
            <a:pPr>
              <a:defRPr/>
            </a:pPr>
            <a:fld id="{66464500-928F-43CC-AC8C-B7B77D8F07CA}" type="slidenum">
              <a:rPr lang="en-US" altLang="zh-CN" smtClean="0"/>
              <a:pPr>
                <a:defRPr/>
              </a:pPr>
              <a:t>‹#›</a:t>
            </a:fld>
            <a:endParaRPr lang="en-US" altLang="zh-CN"/>
          </a:p>
        </p:txBody>
      </p:sp>
      <p:sp>
        <p:nvSpPr>
          <p:cNvPr id="9" name="Subtitle 8"/>
          <p:cNvSpPr>
            <a:spLocks noGrp="1"/>
          </p:cNvSpPr>
          <p:nvPr>
            <p:ph type="subTitle" idx="1"/>
          </p:nvPr>
        </p:nvSpPr>
        <p:spPr>
          <a:xfrm>
            <a:off x="457200" y="3899938"/>
            <a:ext cx="4953000" cy="1752600"/>
          </a:xfrm>
        </p:spPr>
        <p:txBody>
          <a:bodyPr/>
          <a:lstStyle>
            <a:lvl1pPr marL="48005" indent="0" algn="l">
              <a:buNone/>
              <a:defRPr sz="1800">
                <a:solidFill>
                  <a:schemeClr val="tx2"/>
                </a:solidFill>
              </a:defRPr>
            </a:lvl1pPr>
            <a:lvl2pPr marL="342891" indent="0" algn="ctr">
              <a:buNone/>
            </a:lvl2pPr>
            <a:lvl3pPr marL="685783" indent="0" algn="ctr">
              <a:buNone/>
            </a:lvl3pPr>
            <a:lvl4pPr marL="1028674" indent="0" algn="ctr">
              <a:buNone/>
            </a:lvl4pPr>
            <a:lvl5pPr marL="1371566" indent="0" algn="ctr">
              <a:buNone/>
            </a:lvl5pPr>
            <a:lvl6pPr marL="1714457" indent="0" algn="ctr">
              <a:buNone/>
            </a:lvl6pPr>
            <a:lvl7pPr marL="2057349" indent="0" algn="ctr">
              <a:buNone/>
            </a:lvl7pPr>
            <a:lvl8pPr marL="2400240" indent="0" algn="ctr">
              <a:buNone/>
            </a:lvl8pPr>
            <a:lvl9pPr marL="2743131" indent="0" algn="ctr">
              <a:buNone/>
            </a:lvl9pPr>
          </a:lstStyle>
          <a:p>
            <a:r>
              <a:rPr kumimoji="0" lang="zh-CN" altLang="en-US"/>
              <a:t>单击以编辑母版副标题样式</a:t>
            </a:r>
            <a:endParaRPr kumimoji="0" lang="en-US"/>
          </a:p>
        </p:txBody>
      </p:sp>
      <p:sp>
        <p:nvSpPr>
          <p:cNvPr id="8" name="Title 7"/>
          <p:cNvSpPr>
            <a:spLocks noGrp="1"/>
          </p:cNvSpPr>
          <p:nvPr>
            <p:ph type="ctrTitle"/>
          </p:nvPr>
        </p:nvSpPr>
        <p:spPr>
          <a:xfrm>
            <a:off x="457200" y="2401893"/>
            <a:ext cx="8458200" cy="1470025"/>
          </a:xfrm>
        </p:spPr>
        <p:txBody>
          <a:bodyPr anchor="b"/>
          <a:lstStyle>
            <a:lvl1pPr>
              <a:defRPr sz="3300">
                <a:solidFill>
                  <a:schemeClr val="bg1"/>
                </a:solidFill>
              </a:defRPr>
            </a:lvl1pPr>
          </a:lstStyle>
          <a:p>
            <a:r>
              <a:rPr kumimoji="0" lang="zh-CN" altLang="en-US"/>
              <a:t>单击此处编辑母版标题样式</a:t>
            </a:r>
            <a:endParaRPr kumimoji="0" lang="en-US"/>
          </a:p>
        </p:txBody>
      </p:sp>
    </p:spTree>
    <p:extLst>
      <p:ext uri="{BB962C8B-B14F-4D97-AF65-F5344CB8AC3E}">
        <p14:creationId xmlns:p14="http://schemas.microsoft.com/office/powerpoint/2010/main" val="6078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7FA170-8299-44AD-AEEF-FC686C3D7804}" type="datetime1">
              <a:rPr lang="en-US" smtClean="0"/>
              <a:t>6/24/2016</a:t>
            </a:fld>
            <a:endParaRPr lang="en-US" dirty="0"/>
          </a:p>
        </p:txBody>
      </p:sp>
      <p:sp>
        <p:nvSpPr>
          <p:cNvPr id="5" name="Footer Placeholder 4"/>
          <p:cNvSpPr>
            <a:spLocks noGrp="1"/>
          </p:cNvSpPr>
          <p:nvPr>
            <p:ph type="ftr" sz="quarter" idx="11"/>
          </p:nvPr>
        </p:nvSpPr>
        <p:spPr/>
        <p:txBody>
          <a:bodyPr/>
          <a:lstStyle/>
          <a:p>
            <a:pPr>
              <a:defRPr/>
            </a:pPr>
            <a:r>
              <a:rPr lang="en-US" altLang="zh-CN"/>
              <a:t>宁波大学科技学院计算机系</a:t>
            </a:r>
          </a:p>
        </p:txBody>
      </p:sp>
      <p:sp>
        <p:nvSpPr>
          <p:cNvPr id="6" name="Slide Number Placeholder 5"/>
          <p:cNvSpPr>
            <a:spLocks noGrp="1"/>
          </p:cNvSpPr>
          <p:nvPr>
            <p:ph type="sldNum" sz="quarter" idx="12"/>
          </p:nvPr>
        </p:nvSpPr>
        <p:spPr/>
        <p:txBody>
          <a:bodyPr/>
          <a:lstStyle/>
          <a:p>
            <a:pPr>
              <a:defRPr/>
            </a:pPr>
            <a:fld id="{2ABE9FE8-CED7-423A-BD97-5C58C7E6C17A}" type="slidenum">
              <a:rPr lang="en-US" altLang="zh-CN" smtClean="0"/>
              <a:pPr>
                <a:defRPr/>
              </a:pPr>
              <a:t>‹#›</a:t>
            </a:fld>
            <a:endParaRPr lang="en-US" altLang="zh-CN"/>
          </a:p>
        </p:txBody>
      </p:sp>
      <p:sp>
        <p:nvSpPr>
          <p:cNvPr id="3" name="Vertical Text Placeholder 2"/>
          <p:cNvSpPr>
            <a:spLocks noGrp="1"/>
          </p:cNvSpPr>
          <p:nvPr>
            <p:ph type="body" orient="vert" idx="1"/>
          </p:nvPr>
        </p:nvSpPr>
        <p:spPr/>
        <p:txBody>
          <a:bodyPr vert="eaVer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 name="Title 1"/>
          <p:cNvSpPr>
            <a:spLocks noGrp="1"/>
          </p:cNvSpPr>
          <p:nvPr>
            <p:ph type="title"/>
          </p:nvPr>
        </p:nvSpPr>
        <p:spPr/>
        <p:txBody>
          <a:bodyPr/>
          <a:lstStyle/>
          <a:p>
            <a:r>
              <a:rPr kumimoji="0" lang="zh-CN" altLang="en-US"/>
              <a:t>单击此处编辑母版标题样式</a:t>
            </a:r>
            <a:endParaRPr kumimoji="0" lang="en-US"/>
          </a:p>
        </p:txBody>
      </p:sp>
    </p:spTree>
    <p:extLst>
      <p:ext uri="{BB962C8B-B14F-4D97-AF65-F5344CB8AC3E}">
        <p14:creationId xmlns:p14="http://schemas.microsoft.com/office/powerpoint/2010/main" val="259631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231763A-68EC-4ECD-9620-D9FE9CDDD622}" type="datetime1">
              <a:rPr lang="en-US" smtClean="0"/>
              <a:t>6/24/2016</a:t>
            </a:fld>
            <a:endParaRPr lang="en-US" dirty="0"/>
          </a:p>
        </p:txBody>
      </p:sp>
      <p:sp>
        <p:nvSpPr>
          <p:cNvPr id="5" name="Footer Placeholder 4"/>
          <p:cNvSpPr>
            <a:spLocks noGrp="1"/>
          </p:cNvSpPr>
          <p:nvPr>
            <p:ph type="ftr" sz="quarter" idx="11"/>
          </p:nvPr>
        </p:nvSpPr>
        <p:spPr/>
        <p:txBody>
          <a:bodyPr/>
          <a:lstStyle/>
          <a:p>
            <a:pPr>
              <a:defRPr/>
            </a:pPr>
            <a:r>
              <a:rPr lang="en-US" altLang="zh-CN"/>
              <a:t>宁波大学科技学院计算机系</a:t>
            </a:r>
          </a:p>
        </p:txBody>
      </p:sp>
      <p:sp>
        <p:nvSpPr>
          <p:cNvPr id="6" name="Slide Number Placeholder 5"/>
          <p:cNvSpPr>
            <a:spLocks noGrp="1"/>
          </p:cNvSpPr>
          <p:nvPr>
            <p:ph type="sldNum" sz="quarter" idx="12"/>
          </p:nvPr>
        </p:nvSpPr>
        <p:spPr/>
        <p:txBody>
          <a:bodyPr/>
          <a:lstStyle/>
          <a:p>
            <a:pPr>
              <a:defRPr/>
            </a:pPr>
            <a:fld id="{BE1974E7-6702-48D9-8C6D-D1CD4C68A2ED}" type="slidenum">
              <a:rPr lang="en-US" altLang="zh-CN" smtClean="0"/>
              <a:pPr>
                <a:defRPr/>
              </a:pPr>
              <a:t>‹#›</a:t>
            </a:fld>
            <a:endParaRPr lang="en-US" altLang="zh-CN"/>
          </a:p>
        </p:txBody>
      </p:sp>
      <p:sp>
        <p:nvSpPr>
          <p:cNvPr id="3" name="Vertical Text Placeholder 2"/>
          <p:cNvSpPr>
            <a:spLocks noGrp="1"/>
          </p:cNvSpPr>
          <p:nvPr>
            <p:ph type="body" orient="vert" idx="1"/>
          </p:nvPr>
        </p:nvSpPr>
        <p:spPr>
          <a:xfrm>
            <a:off x="457200" y="1143000"/>
            <a:ext cx="6248400" cy="5448300"/>
          </a:xfrm>
        </p:spPr>
        <p:txBody>
          <a:bodyPr vert="eaVert"/>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2" name="Vertical Title 1"/>
          <p:cNvSpPr>
            <a:spLocks noGrp="1"/>
          </p:cNvSpPr>
          <p:nvPr>
            <p:ph type="title" orient="vert"/>
          </p:nvPr>
        </p:nvSpPr>
        <p:spPr>
          <a:xfrm>
            <a:off x="6781800" y="1143000"/>
            <a:ext cx="1905000" cy="5448300"/>
          </a:xfrm>
        </p:spPr>
        <p:txBody>
          <a:bodyPr vert="eaVert"/>
          <a:lstStyle/>
          <a:p>
            <a:r>
              <a:rPr kumimoji="0" lang="zh-CN" altLang="en-US"/>
              <a:t>单击此处编辑母版标题样式</a:t>
            </a:r>
            <a:endParaRPr kumimoji="0" lang="en-US"/>
          </a:p>
        </p:txBody>
      </p:sp>
    </p:spTree>
    <p:extLst>
      <p:ext uri="{BB962C8B-B14F-4D97-AF65-F5344CB8AC3E}">
        <p14:creationId xmlns:p14="http://schemas.microsoft.com/office/powerpoint/2010/main" val="235473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E1092FD1-80BA-49CD-A608-2FA16B839C9D}" type="slidenum">
              <a:rPr lang="en-US" altLang="zh-CN" smtClean="0"/>
              <a:pPr>
                <a:defRPr/>
              </a:pPr>
              <a:t>‹#›</a:t>
            </a:fld>
            <a:endParaRPr lang="en-US" altLang="zh-CN"/>
          </a:p>
        </p:txBody>
      </p:sp>
      <p:sp>
        <p:nvSpPr>
          <p:cNvPr id="4" name="Content Placeholder 3"/>
          <p:cNvSpPr>
            <a:spLocks noGrp="1"/>
          </p:cNvSpPr>
          <p:nvPr>
            <p:ph sz="half" idx="2"/>
          </p:nvPr>
        </p:nvSpPr>
        <p:spPr>
          <a:xfrm>
            <a:off x="4648200" y="1600200"/>
            <a:ext cx="4038600" cy="4991101"/>
          </a:xfrm>
        </p:spPr>
        <p:txBody>
          <a:bodyPr>
            <a:normAutofit/>
          </a:bodyPr>
          <a:lstStyle>
            <a:lvl1pPr>
              <a:defRPr sz="2800">
                <a:solidFill>
                  <a:schemeClr val="accent2"/>
                </a:solidFill>
              </a:defRPr>
            </a:lvl1pPr>
            <a:lvl2pPr>
              <a:defRPr sz="2800"/>
            </a:lvl2pPr>
            <a:lvl3pPr>
              <a:defRPr sz="2400"/>
            </a:lvl3pPr>
            <a:lvl4pPr>
              <a:defRPr sz="2400"/>
            </a:lvl4pPr>
            <a:lvl5pPr>
              <a:defRPr sz="2400"/>
            </a:lvl5pPr>
          </a:lstStyle>
          <a:p>
            <a:pPr lvl="0" eaLnBrk="1" latinLnBrk="0" hangingPunct="1"/>
            <a:r>
              <a:rPr lang="zh-CN" altLang="en-US" dirty="0"/>
              <a:t>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3" name="Content Placeholder 2"/>
          <p:cNvSpPr>
            <a:spLocks noGrp="1"/>
          </p:cNvSpPr>
          <p:nvPr>
            <p:ph sz="half" idx="1"/>
          </p:nvPr>
        </p:nvSpPr>
        <p:spPr>
          <a:xfrm>
            <a:off x="457200" y="1600200"/>
            <a:ext cx="4038600" cy="4991101"/>
          </a:xfrm>
        </p:spPr>
        <p:txBody>
          <a:bodyPr>
            <a:normAutofit/>
          </a:bodyPr>
          <a:lstStyle>
            <a:lvl1pPr>
              <a:defRPr sz="2800">
                <a:solidFill>
                  <a:schemeClr val="accent2"/>
                </a:solidFill>
              </a:defRPr>
            </a:lvl1pPr>
            <a:lvl2pPr>
              <a:defRPr sz="2800"/>
            </a:lvl2pPr>
            <a:lvl3pPr>
              <a:defRPr sz="2400"/>
            </a:lvl3pPr>
            <a:lvl4pPr>
              <a:defRPr sz="2400"/>
            </a:lvl4pPr>
            <a:lvl5pPr>
              <a:defRPr sz="2400"/>
            </a:lvl5pPr>
          </a:lstStyle>
          <a:p>
            <a:pPr lvl="0" eaLnBrk="1" latinLnBrk="0" hangingPunct="1"/>
            <a:r>
              <a:rPr lang="zh-CN" altLang="en-US" dirty="0"/>
              <a:t>编辑母版文本样式</a:t>
            </a:r>
          </a:p>
          <a:p>
            <a:pPr lvl="1" eaLnBrk="1" latinLnBrk="0" hangingPunct="1"/>
            <a:r>
              <a:rPr lang="zh-CN" altLang="en-US" dirty="0"/>
              <a:t>第二级</a:t>
            </a:r>
          </a:p>
          <a:p>
            <a:pPr lvl="2" eaLnBrk="1" latinLnBrk="0" hangingPunct="1"/>
            <a:r>
              <a:rPr lang="zh-CN" altLang="en-US" dirty="0"/>
              <a:t>第三级</a:t>
            </a:r>
          </a:p>
          <a:p>
            <a:pPr lvl="3" eaLnBrk="1" latinLnBrk="0" hangingPunct="1"/>
            <a:r>
              <a:rPr lang="zh-CN" altLang="en-US" dirty="0"/>
              <a:t>第四级</a:t>
            </a:r>
          </a:p>
          <a:p>
            <a:pPr lvl="4" eaLnBrk="1" latinLnBrk="0" hangingPunct="1"/>
            <a:r>
              <a:rPr lang="zh-CN" altLang="en-US" dirty="0"/>
              <a:t>第五级</a:t>
            </a:r>
            <a:endParaRPr kumimoji="0" lang="en-US" dirty="0"/>
          </a:p>
        </p:txBody>
      </p:sp>
      <p:sp>
        <p:nvSpPr>
          <p:cNvPr id="8" name="Title 1"/>
          <p:cNvSpPr>
            <a:spLocks noGrp="1"/>
          </p:cNvSpPr>
          <p:nvPr>
            <p:ph type="title"/>
          </p:nvPr>
        </p:nvSpPr>
        <p:spPr>
          <a:xfrm>
            <a:off x="457200" y="747896"/>
            <a:ext cx="8229600" cy="776104"/>
          </a:xfrm>
        </p:spPr>
        <p:txBody>
          <a:bodyPr>
            <a:normAutofit/>
          </a:bodyPr>
          <a:lstStyle>
            <a:lvl1pPr>
              <a:defRPr sz="4000" b="1" baseline="0">
                <a:latin typeface="Calibri" panose="020F0502020204030204" pitchFamily="34" charset="0"/>
                <a:ea typeface="微软雅黑" panose="020B0503020204020204" pitchFamily="34" charset="-122"/>
              </a:defRPr>
            </a:lvl1pPr>
          </a:lstStyle>
          <a:p>
            <a:r>
              <a:rPr kumimoji="0" lang="zh-CN" altLang="en-US" dirty="0"/>
              <a:t>单击此处编辑母版标题样式</a:t>
            </a:r>
            <a:endParaRPr kumimoji="0" lang="en-US" dirty="0"/>
          </a:p>
        </p:txBody>
      </p:sp>
    </p:spTree>
    <p:extLst>
      <p:ext uri="{BB962C8B-B14F-4D97-AF65-F5344CB8AC3E}">
        <p14:creationId xmlns:p14="http://schemas.microsoft.com/office/powerpoint/2010/main" val="422542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1ACBAAD4-CD40-4BA2-86BF-12B57B189C68}" type="slidenum">
              <a:rPr lang="en-US" altLang="zh-CN" smtClean="0"/>
              <a:pPr>
                <a:defRPr/>
              </a:pPr>
              <a:t>‹#›</a:t>
            </a:fld>
            <a:endParaRPr lang="en-US" altLang="zh-CN"/>
          </a:p>
        </p:txBody>
      </p:sp>
      <p:sp>
        <p:nvSpPr>
          <p:cNvPr id="3" name="Content Placeholder 2"/>
          <p:cNvSpPr>
            <a:spLocks noGrp="1"/>
          </p:cNvSpPr>
          <p:nvPr>
            <p:ph idx="1"/>
          </p:nvPr>
        </p:nvSpPr>
        <p:spPr>
          <a:xfrm>
            <a:off x="432000" y="1629000"/>
            <a:ext cx="8280000" cy="5040000"/>
          </a:xfrm>
        </p:spPr>
        <p:txBody>
          <a:bodyPr>
            <a:normAutofit/>
          </a:bodyPr>
          <a:lstStyle>
            <a:lvl1pPr marL="0" indent="-251994">
              <a:lnSpc>
                <a:spcPct val="125000"/>
              </a:lnSpc>
              <a:spcBef>
                <a:spcPts val="900"/>
              </a:spcBef>
              <a:buClr>
                <a:schemeClr val="accent1"/>
              </a:buClr>
              <a:buSzPct val="50000"/>
              <a:buFont typeface="Wingdings" panose="05000000000000000000" pitchFamily="2" charset="2"/>
              <a:buChar char="p"/>
              <a:defRPr sz="2400" baseline="0">
                <a:solidFill>
                  <a:schemeClr val="accent2"/>
                </a:solidFill>
                <a:latin typeface="Calibri" panose="020F0502020204030204" pitchFamily="34" charset="0"/>
                <a:ea typeface="+mn-ea"/>
              </a:defRPr>
            </a:lvl1pPr>
            <a:lvl2pPr>
              <a:lnSpc>
                <a:spcPct val="125000"/>
              </a:lnSpc>
              <a:spcBef>
                <a:spcPts val="900"/>
              </a:spcBef>
              <a:defRPr sz="2000" baseline="0">
                <a:latin typeface="Calibri" panose="020F0502020204030204" pitchFamily="34" charset="0"/>
                <a:ea typeface="+mn-ea"/>
              </a:defRPr>
            </a:lvl2pPr>
            <a:lvl3pPr>
              <a:lnSpc>
                <a:spcPct val="125000"/>
              </a:lnSpc>
              <a:spcBef>
                <a:spcPts val="900"/>
              </a:spcBef>
              <a:defRPr sz="2000" baseline="0">
                <a:latin typeface="Calibri" panose="020F0502020204030204" pitchFamily="34" charset="0"/>
                <a:ea typeface="+mn-ea"/>
              </a:defRPr>
            </a:lvl3pPr>
            <a:lvl4pPr>
              <a:lnSpc>
                <a:spcPct val="125000"/>
              </a:lnSpc>
              <a:spcBef>
                <a:spcPts val="900"/>
              </a:spcBef>
              <a:defRPr sz="1800" baseline="0">
                <a:latin typeface="Calibri" panose="020F0502020204030204" pitchFamily="34" charset="0"/>
                <a:ea typeface="+mn-ea"/>
              </a:defRPr>
            </a:lvl4pPr>
            <a:lvl5pPr>
              <a:lnSpc>
                <a:spcPct val="125000"/>
              </a:lnSpc>
              <a:spcBef>
                <a:spcPts val="900"/>
              </a:spcBef>
              <a:defRPr sz="1800" baseline="0">
                <a:latin typeface="Calibri" panose="020F0502020204030204" pitchFamily="34" charset="0"/>
                <a:ea typeface="+mn-ea"/>
              </a:defRPr>
            </a:lvl5pPr>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dirty="0"/>
          </a:p>
        </p:txBody>
      </p:sp>
      <p:sp>
        <p:nvSpPr>
          <p:cNvPr id="5" name="Title 1"/>
          <p:cNvSpPr>
            <a:spLocks noGrp="1"/>
          </p:cNvSpPr>
          <p:nvPr>
            <p:ph type="title"/>
          </p:nvPr>
        </p:nvSpPr>
        <p:spPr>
          <a:xfrm>
            <a:off x="432000" y="747896"/>
            <a:ext cx="8280000" cy="701104"/>
          </a:xfrm>
        </p:spPr>
        <p:txBody>
          <a:bodyPr>
            <a:normAutofit/>
          </a:bodyPr>
          <a:lstStyle>
            <a:lvl1pPr>
              <a:defRPr sz="3600" b="1" baseline="0">
                <a:latin typeface="Calibri" panose="020F0502020204030204" pitchFamily="34" charset="0"/>
                <a:ea typeface="微软雅黑" panose="020B0503020204020204" pitchFamily="34" charset="-122"/>
              </a:defRPr>
            </a:lvl1pPr>
          </a:lstStyle>
          <a:p>
            <a:r>
              <a:rPr kumimoji="0" lang="zh-CN" altLang="en-US"/>
              <a:t>单击此处编辑母版标题样式</a:t>
            </a:r>
            <a:endParaRPr kumimoji="0" lang="en-US" dirty="0"/>
          </a:p>
        </p:txBody>
      </p:sp>
    </p:spTree>
    <p:extLst>
      <p:ext uri="{BB962C8B-B14F-4D97-AF65-F5344CB8AC3E}">
        <p14:creationId xmlns:p14="http://schemas.microsoft.com/office/powerpoint/2010/main" val="12483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pPr>
              <a:defRPr/>
            </a:pPr>
            <a:fld id="{E1092FD1-80BA-49CD-A608-2FA16B839C9D}" type="slidenum">
              <a:rPr lang="en-US" altLang="zh-CN" smtClean="0"/>
              <a:pPr>
                <a:defRPr/>
              </a:pPr>
              <a:t>‹#›</a:t>
            </a:fld>
            <a:endParaRPr lang="en-US" altLang="zh-CN"/>
          </a:p>
        </p:txBody>
      </p:sp>
      <p:sp>
        <p:nvSpPr>
          <p:cNvPr id="4" name="Content Placeholder 3"/>
          <p:cNvSpPr>
            <a:spLocks noGrp="1"/>
          </p:cNvSpPr>
          <p:nvPr>
            <p:ph sz="half" idx="2"/>
          </p:nvPr>
        </p:nvSpPr>
        <p:spPr>
          <a:xfrm>
            <a:off x="4752000" y="1629001"/>
            <a:ext cx="3960000" cy="5040000"/>
          </a:xfrm>
        </p:spPr>
        <p:txBody>
          <a:bodyPr>
            <a:normAutofit/>
          </a:bodyPr>
          <a:lstStyle>
            <a:lvl1pPr marL="90906" indent="-342900">
              <a:defRPr kumimoji="0" lang="zh-CN" altLang="en-US" sz="2400" kern="1200" baseline="0" dirty="0" smtClean="0">
                <a:solidFill>
                  <a:schemeClr val="accent2"/>
                </a:solidFill>
                <a:latin typeface="Calibri" panose="020F0502020204030204" pitchFamily="34" charset="0"/>
                <a:ea typeface="+mn-ea"/>
                <a:cs typeface="+mn-cs"/>
              </a:defRPr>
            </a:lvl1pPr>
            <a:lvl2pPr>
              <a:defRPr sz="2400"/>
            </a:lvl2pPr>
            <a:lvl3pPr>
              <a:defRPr sz="2000"/>
            </a:lvl3pPr>
            <a:lvl4pPr>
              <a:defRPr sz="2000"/>
            </a:lvl4pPr>
            <a:lvl5pPr>
              <a:defRPr sz="2000"/>
            </a:lvl5pPr>
          </a:lstStyle>
          <a:p>
            <a:pPr marL="0" lvl="0"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编辑母版文本样式</a:t>
            </a:r>
          </a:p>
          <a:p>
            <a:pPr marL="0" lvl="1"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第二级</a:t>
            </a:r>
          </a:p>
          <a:p>
            <a:pPr marL="0" lvl="2"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第三级</a:t>
            </a:r>
          </a:p>
          <a:p>
            <a:pPr marL="0" lvl="3"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第四级</a:t>
            </a:r>
          </a:p>
          <a:p>
            <a:pPr marL="0" lvl="4"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第五级</a:t>
            </a:r>
            <a:endParaRPr kumimoji="0" lang="en-US" dirty="0"/>
          </a:p>
        </p:txBody>
      </p:sp>
      <p:sp>
        <p:nvSpPr>
          <p:cNvPr id="3" name="Content Placeholder 2"/>
          <p:cNvSpPr>
            <a:spLocks noGrp="1"/>
          </p:cNvSpPr>
          <p:nvPr>
            <p:ph sz="half" idx="1"/>
          </p:nvPr>
        </p:nvSpPr>
        <p:spPr>
          <a:xfrm>
            <a:off x="432000" y="1628999"/>
            <a:ext cx="3960000" cy="5040001"/>
          </a:xfrm>
        </p:spPr>
        <p:txBody>
          <a:bodyPr>
            <a:normAutofit/>
          </a:bodyPr>
          <a:lstStyle>
            <a:lvl1pPr marL="90906" indent="-342900">
              <a:defRPr kumimoji="0" lang="zh-CN" altLang="en-US" sz="2400" kern="1200" baseline="0" dirty="0" smtClean="0">
                <a:solidFill>
                  <a:schemeClr val="accent2"/>
                </a:solidFill>
                <a:latin typeface="Calibri" panose="020F0502020204030204" pitchFamily="34" charset="0"/>
                <a:ea typeface="+mn-ea"/>
                <a:cs typeface="+mn-cs"/>
              </a:defRPr>
            </a:lvl1pPr>
            <a:lvl2pPr>
              <a:defRPr sz="2400"/>
            </a:lvl2pPr>
            <a:lvl3pPr>
              <a:defRPr sz="2000"/>
            </a:lvl3pPr>
            <a:lvl4pPr>
              <a:defRPr sz="2000"/>
            </a:lvl4pPr>
            <a:lvl5pPr>
              <a:defRPr sz="2000"/>
            </a:lvl5pPr>
          </a:lstStyle>
          <a:p>
            <a:pPr marL="0" lvl="0"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编辑母版文本样式</a:t>
            </a:r>
          </a:p>
          <a:p>
            <a:pPr marL="0" lvl="1"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第二级</a:t>
            </a:r>
          </a:p>
          <a:p>
            <a:pPr marL="0" lvl="2"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第三级</a:t>
            </a:r>
          </a:p>
          <a:p>
            <a:pPr marL="0" lvl="3"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第四级</a:t>
            </a:r>
          </a:p>
          <a:p>
            <a:pPr marL="0" lvl="4" indent="-251994" algn="l" rtl="0" eaLnBrk="1" latinLnBrk="0" hangingPunct="1">
              <a:lnSpc>
                <a:spcPct val="125000"/>
              </a:lnSpc>
              <a:spcBef>
                <a:spcPts val="900"/>
              </a:spcBef>
              <a:buClr>
                <a:schemeClr val="accent1"/>
              </a:buClr>
              <a:buSzPct val="50000"/>
              <a:buFont typeface="Wingdings" panose="05000000000000000000" pitchFamily="2" charset="2"/>
              <a:buChar char="p"/>
            </a:pPr>
            <a:r>
              <a:rPr lang="zh-CN" altLang="en-US"/>
              <a:t>第五级</a:t>
            </a:r>
            <a:endParaRPr kumimoji="0" lang="en-US" dirty="0"/>
          </a:p>
        </p:txBody>
      </p:sp>
      <p:sp>
        <p:nvSpPr>
          <p:cNvPr id="8" name="Title 1"/>
          <p:cNvSpPr>
            <a:spLocks noGrp="1"/>
          </p:cNvSpPr>
          <p:nvPr>
            <p:ph type="title"/>
          </p:nvPr>
        </p:nvSpPr>
        <p:spPr>
          <a:xfrm>
            <a:off x="432000" y="747896"/>
            <a:ext cx="8280000" cy="701104"/>
          </a:xfrm>
        </p:spPr>
        <p:txBody>
          <a:bodyPr>
            <a:normAutofit/>
          </a:bodyPr>
          <a:lstStyle>
            <a:lvl1pPr>
              <a:defRPr sz="4000" b="1" baseline="0">
                <a:latin typeface="Calibri" panose="020F0502020204030204" pitchFamily="34" charset="0"/>
                <a:ea typeface="微软雅黑" panose="020B0503020204020204" pitchFamily="34" charset="-122"/>
              </a:defRPr>
            </a:lvl1pPr>
          </a:lstStyle>
          <a:p>
            <a:r>
              <a:rPr kumimoji="0" lang="zh-CN" altLang="en-US"/>
              <a:t>单击此处编辑母版标题样式</a:t>
            </a:r>
            <a:endParaRPr kumimoji="0" lang="en-US" dirty="0"/>
          </a:p>
        </p:txBody>
      </p:sp>
    </p:spTree>
    <p:extLst>
      <p:ext uri="{BB962C8B-B14F-4D97-AF65-F5344CB8AC3E}">
        <p14:creationId xmlns:p14="http://schemas.microsoft.com/office/powerpoint/2010/main" val="291589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5" orient="horz" pos="2160">
          <p15:clr>
            <a:srgbClr val="FBAE40"/>
          </p15:clr>
        </p15:guide>
        <p15:guide id="16"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AAE819F-B7FD-4B29-8F66-9E318144BC2A}" type="datetime1">
              <a:rPr lang="en-US" smtClean="0"/>
              <a:t>6/24/2016</a:t>
            </a:fld>
            <a:endParaRPr lang="en-US" dirty="0"/>
          </a:p>
        </p:txBody>
      </p:sp>
      <p:sp>
        <p:nvSpPr>
          <p:cNvPr id="5" name="Footer Placeholder 4"/>
          <p:cNvSpPr>
            <a:spLocks noGrp="1"/>
          </p:cNvSpPr>
          <p:nvPr>
            <p:ph type="ftr" sz="quarter" idx="11"/>
          </p:nvPr>
        </p:nvSpPr>
        <p:spPr/>
        <p:txBody>
          <a:bodyPr/>
          <a:lstStyle/>
          <a:p>
            <a:pPr>
              <a:defRPr/>
            </a:pPr>
            <a:r>
              <a:rPr lang="en-US" altLang="zh-CN"/>
              <a:t>宁波大学科技学院计算机系</a:t>
            </a:r>
          </a:p>
        </p:txBody>
      </p:sp>
      <p:sp>
        <p:nvSpPr>
          <p:cNvPr id="6" name="Slide Number Placeholder 5"/>
          <p:cNvSpPr>
            <a:spLocks noGrp="1"/>
          </p:cNvSpPr>
          <p:nvPr>
            <p:ph type="sldNum" sz="quarter" idx="12"/>
          </p:nvPr>
        </p:nvSpPr>
        <p:spPr/>
        <p:txBody>
          <a:bodyPr/>
          <a:lstStyle/>
          <a:p>
            <a:pPr>
              <a:defRPr/>
            </a:pPr>
            <a:fld id="{7F7A3A45-6777-401A-B220-2B7541676C4A}" type="slidenum">
              <a:rPr lang="en-US" altLang="zh-CN" smtClean="0"/>
              <a:pPr>
                <a:defRPr/>
              </a:pPr>
              <a:t>‹#›</a:t>
            </a:fld>
            <a:endParaRPr lang="en-US" altLang="zh-CN"/>
          </a:p>
        </p:txBody>
      </p:sp>
      <p:sp>
        <p:nvSpPr>
          <p:cNvPr id="3" name="Text Placeholder 2"/>
          <p:cNvSpPr>
            <a:spLocks noGrp="1"/>
          </p:cNvSpPr>
          <p:nvPr>
            <p:ph type="body" idx="1"/>
          </p:nvPr>
        </p:nvSpPr>
        <p:spPr>
          <a:xfrm>
            <a:off x="722313" y="3367088"/>
            <a:ext cx="7772400" cy="3262312"/>
          </a:xfrm>
        </p:spPr>
        <p:txBody>
          <a:bodyPr anchor="t"/>
          <a:lstStyle>
            <a:lvl1pPr marL="34290" indent="0">
              <a:buNone/>
              <a:defRPr sz="1575" b="0">
                <a:solidFill>
                  <a:schemeClr val="tx2"/>
                </a:solidFill>
              </a:defRPr>
            </a:lvl1pPr>
            <a:lvl2pPr>
              <a:buNone/>
              <a:defRPr sz="1351">
                <a:solidFill>
                  <a:schemeClr val="tx1">
                    <a:tint val="75000"/>
                  </a:schemeClr>
                </a:solidFill>
              </a:defRPr>
            </a:lvl2pPr>
            <a:lvl3pPr>
              <a:buNone/>
              <a:defRPr sz="1200">
                <a:solidFill>
                  <a:schemeClr val="tx1">
                    <a:tint val="75000"/>
                  </a:schemeClr>
                </a:solidFill>
              </a:defRPr>
            </a:lvl3pPr>
            <a:lvl4pPr>
              <a:buNone/>
              <a:defRPr sz="1051">
                <a:solidFill>
                  <a:schemeClr val="tx1">
                    <a:tint val="75000"/>
                  </a:schemeClr>
                </a:solidFill>
              </a:defRPr>
            </a:lvl4pPr>
            <a:lvl5pPr>
              <a:buNone/>
              <a:defRPr sz="1051">
                <a:solidFill>
                  <a:schemeClr val="tx1">
                    <a:tint val="75000"/>
                  </a:schemeClr>
                </a:solidFill>
              </a:defRPr>
            </a:lvl5pPr>
          </a:lstStyle>
          <a:p>
            <a:pPr lvl="0" eaLnBrk="1" latinLnBrk="0" hangingPunct="1"/>
            <a:r>
              <a:rPr kumimoji="0" lang="zh-CN" altLang="en-US"/>
              <a:t>编辑母版文本样式</a:t>
            </a:r>
          </a:p>
        </p:txBody>
      </p:sp>
      <p:sp>
        <p:nvSpPr>
          <p:cNvPr id="2" name="Title 1"/>
          <p:cNvSpPr>
            <a:spLocks noGrp="1"/>
          </p:cNvSpPr>
          <p:nvPr>
            <p:ph type="title"/>
          </p:nvPr>
        </p:nvSpPr>
        <p:spPr>
          <a:xfrm>
            <a:off x="722313" y="1981206"/>
            <a:ext cx="7772400" cy="1362075"/>
          </a:xfrm>
        </p:spPr>
        <p:txBody>
          <a:bodyPr anchor="b">
            <a:noAutofit/>
          </a:bodyPr>
          <a:lstStyle>
            <a:lvl1pPr algn="l">
              <a:buNone/>
              <a:defRPr sz="3225" b="1" cap="none" baseline="0">
                <a:ln w="12700">
                  <a:solidFill>
                    <a:schemeClr val="accent2">
                      <a:shade val="90000"/>
                      <a:satMod val="150000"/>
                    </a:schemeClr>
                  </a:solidFill>
                </a:ln>
                <a:solidFill>
                  <a:schemeClr val="accent2"/>
                </a:solidFill>
                <a:effectLst/>
              </a:defRPr>
            </a:lvl1pPr>
          </a:lstStyle>
          <a:p>
            <a:r>
              <a:rPr kumimoji="0" lang="zh-CN" altLang="en-US"/>
              <a:t>单击此处编辑母版标题样式</a:t>
            </a:r>
            <a:endParaRPr kumimoji="0" lang="en-US" dirty="0"/>
          </a:p>
        </p:txBody>
      </p:sp>
    </p:spTree>
    <p:extLst>
      <p:ext uri="{BB962C8B-B14F-4D97-AF65-F5344CB8AC3E}">
        <p14:creationId xmlns:p14="http://schemas.microsoft.com/office/powerpoint/2010/main" val="301088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6" name="Date Placeholder 25"/>
          <p:cNvSpPr>
            <a:spLocks noGrp="1"/>
          </p:cNvSpPr>
          <p:nvPr>
            <p:ph type="dt" sz="half" idx="10"/>
          </p:nvPr>
        </p:nvSpPr>
        <p:spPr/>
        <p:txBody>
          <a:bodyPr rtlCol="0"/>
          <a:lstStyle/>
          <a:p>
            <a:fld id="{8170CBBB-D1D1-4386-A5E9-07F3477B78F3}" type="datetime1">
              <a:rPr lang="en-US" smtClean="0"/>
              <a:t>6/24/2016</a:t>
            </a:fld>
            <a:endParaRPr lang="en-US" dirty="0"/>
          </a:p>
        </p:txBody>
      </p:sp>
      <p:sp>
        <p:nvSpPr>
          <p:cNvPr id="27" name="Slide Number Placeholder 26"/>
          <p:cNvSpPr>
            <a:spLocks noGrp="1"/>
          </p:cNvSpPr>
          <p:nvPr>
            <p:ph type="sldNum" sz="quarter" idx="11"/>
          </p:nvPr>
        </p:nvSpPr>
        <p:spPr/>
        <p:txBody>
          <a:bodyPr rtlCol="0"/>
          <a:lstStyle/>
          <a:p>
            <a:pPr>
              <a:defRPr/>
            </a:pPr>
            <a:fld id="{D5A46CAB-20AB-494A-8458-F293892D2D0E}" type="slidenum">
              <a:rPr lang="en-US" altLang="zh-CN" smtClean="0"/>
              <a:pPr>
                <a:defRPr/>
              </a:pPr>
              <a:t>‹#›</a:t>
            </a:fld>
            <a:endParaRPr lang="en-US" altLang="zh-CN"/>
          </a:p>
        </p:txBody>
      </p:sp>
      <p:sp>
        <p:nvSpPr>
          <p:cNvPr id="28" name="Footer Placeholder 27"/>
          <p:cNvSpPr>
            <a:spLocks noGrp="1"/>
          </p:cNvSpPr>
          <p:nvPr>
            <p:ph type="ftr" sz="quarter" idx="12"/>
          </p:nvPr>
        </p:nvSpPr>
        <p:spPr/>
        <p:txBody>
          <a:bodyPr rtlCol="0"/>
          <a:lstStyle/>
          <a:p>
            <a:pPr>
              <a:defRPr/>
            </a:pPr>
            <a:r>
              <a:rPr lang="en-US" altLang="zh-CN"/>
              <a:t>宁波大学科技学院计算机系</a:t>
            </a:r>
          </a:p>
        </p:txBody>
      </p:sp>
      <p:sp>
        <p:nvSpPr>
          <p:cNvPr id="6" name="Content Placeholder 5"/>
          <p:cNvSpPr>
            <a:spLocks noGrp="1"/>
          </p:cNvSpPr>
          <p:nvPr>
            <p:ph sz="quarter" idx="4"/>
          </p:nvPr>
        </p:nvSpPr>
        <p:spPr>
          <a:xfrm>
            <a:off x="4718307" y="2708519"/>
            <a:ext cx="4041775" cy="3886200"/>
          </a:xfrm>
        </p:spPr>
        <p:txBody>
          <a:bodyPr/>
          <a:lstStyle>
            <a:lvl1pPr>
              <a:defRPr sz="1500"/>
            </a:lvl1pPr>
            <a:lvl2pPr>
              <a:defRPr sz="1500"/>
            </a:lvl2pPr>
            <a:lvl3pPr>
              <a:defRPr sz="1351"/>
            </a:lvl3pPr>
            <a:lvl4pPr>
              <a:defRPr sz="1200"/>
            </a:lvl4pPr>
            <a:lvl5pPr>
              <a:defRPr sz="1200"/>
            </a:lvl5pPr>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Text Placeholder 3"/>
          <p:cNvSpPr>
            <a:spLocks noGrp="1"/>
          </p:cNvSpPr>
          <p:nvPr>
            <p:ph type="body" sz="half" idx="3"/>
          </p:nvPr>
        </p:nvSpPr>
        <p:spPr>
          <a:xfrm>
            <a:off x="4721228" y="2244970"/>
            <a:ext cx="4041775"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1" b="1"/>
            </a:lvl3pPr>
            <a:lvl4pPr>
              <a:buNone/>
              <a:defRPr sz="1200" b="1"/>
            </a:lvl4pPr>
            <a:lvl5pPr>
              <a:buNone/>
              <a:defRPr sz="1200" b="1"/>
            </a:lvl5pPr>
          </a:lstStyle>
          <a:p>
            <a:pPr lvl="0" eaLnBrk="1" latinLnBrk="0" hangingPunct="1"/>
            <a:r>
              <a:rPr kumimoji="0" lang="zh-CN" altLang="en-US"/>
              <a:t>编辑母版文本样式</a:t>
            </a:r>
          </a:p>
        </p:txBody>
      </p:sp>
      <p:sp>
        <p:nvSpPr>
          <p:cNvPr id="5" name="Content Placeholder 4"/>
          <p:cNvSpPr>
            <a:spLocks noGrp="1"/>
          </p:cNvSpPr>
          <p:nvPr>
            <p:ph sz="quarter" idx="2"/>
          </p:nvPr>
        </p:nvSpPr>
        <p:spPr>
          <a:xfrm>
            <a:off x="381000" y="2708519"/>
            <a:ext cx="4041648" cy="3886200"/>
          </a:xfrm>
        </p:spPr>
        <p:txBody>
          <a:bodyPr/>
          <a:lstStyle>
            <a:lvl1pPr>
              <a:defRPr sz="1500"/>
            </a:lvl1pPr>
            <a:lvl2pPr>
              <a:defRPr sz="1500"/>
            </a:lvl2pPr>
            <a:lvl3pPr>
              <a:defRPr sz="1351"/>
            </a:lvl3pPr>
            <a:lvl4pPr>
              <a:defRPr sz="1200"/>
            </a:lvl4pPr>
            <a:lvl5pPr>
              <a:defRPr sz="1200"/>
            </a:lvl5pPr>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3" name="Text Placeholder 2"/>
          <p:cNvSpPr>
            <a:spLocks noGrp="1"/>
          </p:cNvSpPr>
          <p:nvPr>
            <p:ph type="body" idx="1"/>
          </p:nvPr>
        </p:nvSpPr>
        <p:spPr>
          <a:xfrm>
            <a:off x="381000" y="2244970"/>
            <a:ext cx="4041648" cy="457200"/>
          </a:xfrm>
          <a:solidFill>
            <a:schemeClr val="accent2">
              <a:lumMod val="60000"/>
              <a:lumOff val="40000"/>
              <a:alpha val="25000"/>
            </a:schemeClr>
          </a:solidFill>
          <a:ln w="12700">
            <a:solidFill>
              <a:schemeClr val="accent2"/>
            </a:solidFill>
          </a:ln>
        </p:spPr>
        <p:txBody>
          <a:bodyPr anchor="ctr">
            <a:noAutofit/>
          </a:bodyPr>
          <a:lstStyle>
            <a:lvl1pPr marL="34290" indent="0">
              <a:buNone/>
              <a:defRPr sz="1425" b="1">
                <a:solidFill>
                  <a:schemeClr val="tx1">
                    <a:tint val="95000"/>
                  </a:schemeClr>
                </a:solidFill>
              </a:defRPr>
            </a:lvl1pPr>
            <a:lvl2pPr>
              <a:buNone/>
              <a:defRPr sz="1500" b="1"/>
            </a:lvl2pPr>
            <a:lvl3pPr>
              <a:buNone/>
              <a:defRPr sz="1351" b="1"/>
            </a:lvl3pPr>
            <a:lvl4pPr>
              <a:buNone/>
              <a:defRPr sz="1200" b="1"/>
            </a:lvl4pPr>
            <a:lvl5pPr>
              <a:buNone/>
              <a:defRPr sz="1200" b="1"/>
            </a:lvl5pPr>
          </a:lstStyle>
          <a:p>
            <a:pPr lvl="0" eaLnBrk="1" latinLnBrk="0" hangingPunct="1"/>
            <a:r>
              <a:rPr kumimoji="0" lang="zh-CN" altLang="en-US"/>
              <a:t>编辑母版文本样式</a:t>
            </a:r>
          </a:p>
        </p:txBody>
      </p:sp>
      <p:sp>
        <p:nvSpPr>
          <p:cNvPr id="2" name="Title 1"/>
          <p:cNvSpPr>
            <a:spLocks noGrp="1"/>
          </p:cNvSpPr>
          <p:nvPr>
            <p:ph type="title"/>
          </p:nvPr>
        </p:nvSpPr>
        <p:spPr>
          <a:xfrm>
            <a:off x="381000" y="1143000"/>
            <a:ext cx="8382000" cy="1069848"/>
          </a:xfrm>
        </p:spPr>
        <p:txBody>
          <a:bodyPr anchor="ctr"/>
          <a:lstStyle>
            <a:lvl1pPr>
              <a:defRPr sz="3000" b="0" i="0" cap="none" baseline="0"/>
            </a:lvl1pPr>
          </a:lstStyle>
          <a:p>
            <a:r>
              <a:rPr kumimoji="0" lang="zh-CN" altLang="en-US"/>
              <a:t>单击此处编辑母版标题样式</a:t>
            </a:r>
            <a:endParaRPr kumimoji="0" lang="en-US"/>
          </a:p>
        </p:txBody>
      </p:sp>
    </p:spTree>
    <p:extLst>
      <p:ext uri="{BB962C8B-B14F-4D97-AF65-F5344CB8AC3E}">
        <p14:creationId xmlns:p14="http://schemas.microsoft.com/office/powerpoint/2010/main" val="134662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583680" y="612648"/>
            <a:ext cx="957264" cy="457200"/>
          </a:xfrm>
        </p:spPr>
        <p:txBody>
          <a:bodyPr/>
          <a:lstStyle/>
          <a:p>
            <a:fld id="{9FA4CAD8-0EA7-4615-B69B-B2F199EF3A93}" type="datetime1">
              <a:rPr lang="en-US" smtClean="0"/>
              <a:t>6/24/2016</a:t>
            </a:fld>
            <a:endParaRPr lang="en-US" dirty="0"/>
          </a:p>
        </p:txBody>
      </p:sp>
      <p:sp>
        <p:nvSpPr>
          <p:cNvPr id="4" name="Footer Placeholder 3"/>
          <p:cNvSpPr>
            <a:spLocks noGrp="1"/>
          </p:cNvSpPr>
          <p:nvPr>
            <p:ph type="ftr" sz="quarter" idx="11"/>
          </p:nvPr>
        </p:nvSpPr>
        <p:spPr>
          <a:xfrm>
            <a:off x="5257800" y="612648"/>
            <a:ext cx="1325880" cy="457200"/>
          </a:xfrm>
        </p:spPr>
        <p:txBody>
          <a:bodyPr/>
          <a:lstStyle/>
          <a:p>
            <a:pPr>
              <a:defRPr/>
            </a:pPr>
            <a:r>
              <a:rPr lang="en-US" altLang="zh-CN"/>
              <a:t>宁波大学科技学院计算机系</a:t>
            </a:r>
          </a:p>
        </p:txBody>
      </p:sp>
      <p:sp>
        <p:nvSpPr>
          <p:cNvPr id="5" name="Slide Number Placeholder 4"/>
          <p:cNvSpPr>
            <a:spLocks noGrp="1"/>
          </p:cNvSpPr>
          <p:nvPr>
            <p:ph type="sldNum" sz="quarter" idx="12"/>
          </p:nvPr>
        </p:nvSpPr>
        <p:spPr>
          <a:xfrm>
            <a:off x="8174736" y="2272"/>
            <a:ext cx="762000" cy="365760"/>
          </a:xfrm>
        </p:spPr>
        <p:txBody>
          <a:bodyPr/>
          <a:lstStyle/>
          <a:p>
            <a:pPr>
              <a:defRPr/>
            </a:pPr>
            <a:fld id="{5DC761C0-370C-4F85-9974-3D89AD9CEDB9}" type="slidenum">
              <a:rPr lang="en-US" altLang="zh-CN" smtClean="0"/>
              <a:pPr>
                <a:defRPr/>
              </a:pPr>
              <a:t>‹#›</a:t>
            </a:fld>
            <a:endParaRPr lang="en-US" altLang="zh-CN"/>
          </a:p>
        </p:txBody>
      </p:sp>
      <p:sp>
        <p:nvSpPr>
          <p:cNvPr id="2" name="Title 1"/>
          <p:cNvSpPr>
            <a:spLocks noGrp="1"/>
          </p:cNvSpPr>
          <p:nvPr>
            <p:ph type="title"/>
          </p:nvPr>
        </p:nvSpPr>
        <p:spPr>
          <a:xfrm>
            <a:off x="457200" y="1143000"/>
            <a:ext cx="8229600" cy="1069848"/>
          </a:xfrm>
        </p:spPr>
        <p:txBody>
          <a:bodyPr anchor="ctr"/>
          <a:lstStyle>
            <a:lvl1pPr>
              <a:defRPr sz="3000">
                <a:solidFill>
                  <a:schemeClr val="tx2"/>
                </a:solidFill>
              </a:defRPr>
            </a:lvl1pPr>
          </a:lstStyle>
          <a:p>
            <a:r>
              <a:rPr kumimoji="0" lang="zh-CN" altLang="en-US"/>
              <a:t>单击此处编辑母版标题样式</a:t>
            </a:r>
            <a:endParaRPr kumimoji="0" lang="en-US"/>
          </a:p>
        </p:txBody>
      </p:sp>
    </p:spTree>
    <p:extLst>
      <p:ext uri="{BB962C8B-B14F-4D97-AF65-F5344CB8AC3E}">
        <p14:creationId xmlns:p14="http://schemas.microsoft.com/office/powerpoint/2010/main" val="345703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234BD7-6953-492C-921B-E68B2D7F14C8}" type="datetime1">
              <a:rPr lang="en-US" smtClean="0"/>
              <a:t>6/24/2016</a:t>
            </a:fld>
            <a:endParaRPr lang="en-US" dirty="0"/>
          </a:p>
        </p:txBody>
      </p:sp>
      <p:sp>
        <p:nvSpPr>
          <p:cNvPr id="3" name="Footer Placeholder 2"/>
          <p:cNvSpPr>
            <a:spLocks noGrp="1"/>
          </p:cNvSpPr>
          <p:nvPr>
            <p:ph type="ftr" sz="quarter" idx="11"/>
          </p:nvPr>
        </p:nvSpPr>
        <p:spPr/>
        <p:txBody>
          <a:bodyPr/>
          <a:lstStyle/>
          <a:p>
            <a:pPr>
              <a:defRPr/>
            </a:pPr>
            <a:r>
              <a:rPr lang="en-US" altLang="zh-CN"/>
              <a:t>宁波大学科技学院计算机系</a:t>
            </a:r>
          </a:p>
        </p:txBody>
      </p:sp>
      <p:sp>
        <p:nvSpPr>
          <p:cNvPr id="4" name="Slide Number Placeholder 3"/>
          <p:cNvSpPr>
            <a:spLocks noGrp="1"/>
          </p:cNvSpPr>
          <p:nvPr>
            <p:ph type="sldNum" sz="quarter" idx="12"/>
          </p:nvPr>
        </p:nvSpPr>
        <p:spPr/>
        <p:txBody>
          <a:bodyPr/>
          <a:lstStyle/>
          <a:p>
            <a:pPr>
              <a:defRPr/>
            </a:pPr>
            <a:fld id="{CC56B839-A2F6-4323-BEA1-6FA76EDC8A6E}" type="slidenum">
              <a:rPr lang="en-US" altLang="zh-CN" smtClean="0"/>
              <a:pPr>
                <a:defRPr/>
              </a:pPr>
              <a:t>‹#›</a:t>
            </a:fld>
            <a:endParaRPr lang="en-US" altLang="zh-CN"/>
          </a:p>
        </p:txBody>
      </p:sp>
    </p:spTree>
    <p:extLst>
      <p:ext uri="{BB962C8B-B14F-4D97-AF65-F5344CB8AC3E}">
        <p14:creationId xmlns:p14="http://schemas.microsoft.com/office/powerpoint/2010/main" val="145869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5A17D9B-D4D3-4E23-88DF-2E354FA43196}" type="datetime1">
              <a:rPr lang="en-US" smtClean="0"/>
              <a:t>6/24/2016</a:t>
            </a:fld>
            <a:endParaRPr lang="en-US" dirty="0"/>
          </a:p>
        </p:txBody>
      </p:sp>
      <p:sp>
        <p:nvSpPr>
          <p:cNvPr id="6" name="Footer Placeholder 5"/>
          <p:cNvSpPr>
            <a:spLocks noGrp="1"/>
          </p:cNvSpPr>
          <p:nvPr>
            <p:ph type="ftr" sz="quarter" idx="11"/>
          </p:nvPr>
        </p:nvSpPr>
        <p:spPr/>
        <p:txBody>
          <a:bodyPr/>
          <a:lstStyle/>
          <a:p>
            <a:pPr>
              <a:defRPr/>
            </a:pPr>
            <a:r>
              <a:rPr lang="en-US" altLang="zh-CN"/>
              <a:t>宁波大学科技学院计算机系</a:t>
            </a:r>
          </a:p>
        </p:txBody>
      </p:sp>
      <p:sp>
        <p:nvSpPr>
          <p:cNvPr id="7" name="Slide Number Placeholder 6"/>
          <p:cNvSpPr>
            <a:spLocks noGrp="1"/>
          </p:cNvSpPr>
          <p:nvPr>
            <p:ph type="sldNum" sz="quarter" idx="12"/>
          </p:nvPr>
        </p:nvSpPr>
        <p:spPr/>
        <p:txBody>
          <a:bodyPr/>
          <a:lstStyle/>
          <a:p>
            <a:pPr>
              <a:defRPr/>
            </a:pPr>
            <a:fld id="{ED897FBE-76D1-411E-8C4C-754434417DAF}" type="slidenum">
              <a:rPr lang="en-US" altLang="zh-CN" smtClean="0"/>
              <a:pPr>
                <a:defRPr/>
              </a:pPr>
              <a:t>‹#›</a:t>
            </a:fld>
            <a:endParaRPr lang="en-US" altLang="zh-CN"/>
          </a:p>
        </p:txBody>
      </p:sp>
      <p:sp>
        <p:nvSpPr>
          <p:cNvPr id="4" name="Content Placeholder 3"/>
          <p:cNvSpPr>
            <a:spLocks noGrp="1"/>
          </p:cNvSpPr>
          <p:nvPr>
            <p:ph sz="half" idx="1"/>
          </p:nvPr>
        </p:nvSpPr>
        <p:spPr>
          <a:xfrm>
            <a:off x="152400" y="776292"/>
            <a:ext cx="5102352" cy="5805083"/>
          </a:xfrm>
        </p:spPr>
        <p:txBody>
          <a:bodyPr/>
          <a:lstStyle>
            <a:lvl1pPr>
              <a:defRPr sz="2400"/>
            </a:lvl1pPr>
            <a:lvl2pPr>
              <a:defRPr sz="2100"/>
            </a:lvl2pPr>
            <a:lvl3pPr>
              <a:defRPr sz="1800"/>
            </a:lvl3pPr>
            <a:lvl4pPr>
              <a:defRPr sz="1500"/>
            </a:lvl4pPr>
            <a:lvl5pPr>
              <a:defRPr sz="1500"/>
            </a:lvl5pPr>
          </a:lstStyle>
          <a:p>
            <a:pPr lvl="0" eaLnBrk="1" latinLnBrk="0" hangingPunct="1"/>
            <a:r>
              <a:rPr lang="zh-CN" altLang="en-US"/>
              <a:t>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3" name="Text Placeholder 2"/>
          <p:cNvSpPr>
            <a:spLocks noGrp="1"/>
          </p:cNvSpPr>
          <p:nvPr>
            <p:ph type="body" idx="2"/>
          </p:nvPr>
        </p:nvSpPr>
        <p:spPr>
          <a:xfrm>
            <a:off x="5353496" y="2010732"/>
            <a:ext cx="3383280" cy="4580573"/>
          </a:xfrm>
        </p:spPr>
        <p:txBody>
          <a:bodyPr/>
          <a:lstStyle>
            <a:lvl1pPr marL="6858" indent="0">
              <a:buNone/>
              <a:defRPr sz="1051"/>
            </a:lvl1pPr>
            <a:lvl2pPr>
              <a:buNone/>
              <a:defRPr sz="900"/>
            </a:lvl2pPr>
            <a:lvl3pPr>
              <a:buNone/>
              <a:defRPr sz="751"/>
            </a:lvl3pPr>
            <a:lvl4pPr>
              <a:buNone/>
              <a:defRPr sz="675"/>
            </a:lvl4pPr>
            <a:lvl5pPr>
              <a:buNone/>
              <a:defRPr sz="675"/>
            </a:lvl5pPr>
          </a:lstStyle>
          <a:p>
            <a:pPr lvl="0" eaLnBrk="1" latinLnBrk="0" hangingPunct="1"/>
            <a:r>
              <a:rPr kumimoji="0" lang="zh-CN" altLang="en-US"/>
              <a:t>编辑母版文本样式</a:t>
            </a:r>
          </a:p>
        </p:txBody>
      </p:sp>
      <p:sp>
        <p:nvSpPr>
          <p:cNvPr id="2" name="Title 1"/>
          <p:cNvSpPr>
            <a:spLocks noGrp="1"/>
          </p:cNvSpPr>
          <p:nvPr>
            <p:ph type="title"/>
          </p:nvPr>
        </p:nvSpPr>
        <p:spPr>
          <a:xfrm>
            <a:off x="5353496" y="1101970"/>
            <a:ext cx="3383280" cy="877824"/>
          </a:xfrm>
        </p:spPr>
        <p:txBody>
          <a:bodyPr anchor="b"/>
          <a:lstStyle>
            <a:lvl1pPr algn="l">
              <a:buNone/>
              <a:defRPr sz="1351" b="1"/>
            </a:lvl1pPr>
          </a:lstStyle>
          <a:p>
            <a:r>
              <a:rPr kumimoji="0" lang="zh-CN" altLang="en-US"/>
              <a:t>单击此处编辑母版标题样式</a:t>
            </a:r>
            <a:endParaRPr kumimoji="0" lang="en-US"/>
          </a:p>
        </p:txBody>
      </p:sp>
    </p:spTree>
    <p:extLst>
      <p:ext uri="{BB962C8B-B14F-4D97-AF65-F5344CB8AC3E}">
        <p14:creationId xmlns:p14="http://schemas.microsoft.com/office/powerpoint/2010/main" val="89632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41F67C5-D04E-4576-B61C-12ABA14BBD6C}" type="datetime1">
              <a:rPr lang="en-US" smtClean="0"/>
              <a:t>6/24/2016</a:t>
            </a:fld>
            <a:endParaRPr lang="en-US" dirty="0"/>
          </a:p>
        </p:txBody>
      </p:sp>
      <p:sp>
        <p:nvSpPr>
          <p:cNvPr id="6" name="Footer Placeholder 5"/>
          <p:cNvSpPr>
            <a:spLocks noGrp="1"/>
          </p:cNvSpPr>
          <p:nvPr>
            <p:ph type="ftr" sz="quarter" idx="11"/>
          </p:nvPr>
        </p:nvSpPr>
        <p:spPr/>
        <p:txBody>
          <a:bodyPr/>
          <a:lstStyle/>
          <a:p>
            <a:pPr>
              <a:defRPr/>
            </a:pPr>
            <a:r>
              <a:rPr lang="en-US" altLang="zh-CN"/>
              <a:t>宁波大学科技学院计算机系</a:t>
            </a:r>
          </a:p>
        </p:txBody>
      </p:sp>
      <p:sp>
        <p:nvSpPr>
          <p:cNvPr id="7" name="Slide Number Placeholder 6"/>
          <p:cNvSpPr>
            <a:spLocks noGrp="1"/>
          </p:cNvSpPr>
          <p:nvPr>
            <p:ph type="sldNum" sz="quarter" idx="12"/>
          </p:nvPr>
        </p:nvSpPr>
        <p:spPr/>
        <p:txBody>
          <a:bodyPr/>
          <a:lstStyle/>
          <a:p>
            <a:pPr>
              <a:defRPr/>
            </a:pPr>
            <a:fld id="{BC4E744D-2511-45DD-A3A1-53B6C50EAE37}" type="slidenum">
              <a:rPr lang="en-US" altLang="zh-CN" smtClean="0"/>
              <a:pPr>
                <a:defRPr/>
              </a:pPr>
              <a:t>‹#›</a:t>
            </a:fld>
            <a:endParaRPr lang="en-US" altLang="zh-CN"/>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2400"/>
            </a:lvl1pPr>
          </a:lstStyle>
          <a:p>
            <a:r>
              <a:rPr kumimoji="0" lang="zh-CN" altLang="en-US"/>
              <a:t>单击图标添加图片</a:t>
            </a:r>
            <a:endParaRPr kumimoji="0" lang="en-US" dirty="0"/>
          </a:p>
        </p:txBody>
      </p:sp>
      <p:sp>
        <p:nvSpPr>
          <p:cNvPr id="4" name="Text Placeholder 3"/>
          <p:cNvSpPr>
            <a:spLocks noGrp="1"/>
          </p:cNvSpPr>
          <p:nvPr>
            <p:ph type="body" sz="half" idx="2"/>
          </p:nvPr>
        </p:nvSpPr>
        <p:spPr>
          <a:xfrm>
            <a:off x="6088443" y="3274314"/>
            <a:ext cx="2590800" cy="2516489"/>
          </a:xfrm>
        </p:spPr>
        <p:txBody>
          <a:bodyPr lIns="0" tIns="0" rIns="45720" anchor="t"/>
          <a:lstStyle>
            <a:lvl1pPr marL="0" indent="0">
              <a:lnSpc>
                <a:spcPct val="100000"/>
              </a:lnSpc>
              <a:spcBef>
                <a:spcPts val="0"/>
              </a:spcBef>
              <a:buFontTx/>
              <a:buNone/>
              <a:defRPr sz="975"/>
            </a:lvl1pPr>
            <a:lvl2pPr>
              <a:buFontTx/>
              <a:buNone/>
              <a:defRPr sz="900"/>
            </a:lvl2pPr>
            <a:lvl3pPr>
              <a:buFontTx/>
              <a:buNone/>
              <a:defRPr sz="751"/>
            </a:lvl3pPr>
            <a:lvl4pPr>
              <a:buFontTx/>
              <a:buNone/>
              <a:defRPr sz="675"/>
            </a:lvl4pPr>
            <a:lvl5pPr>
              <a:buFontTx/>
              <a:buNone/>
              <a:defRPr sz="675"/>
            </a:lvl5pPr>
          </a:lstStyle>
          <a:p>
            <a:pPr lvl="0" eaLnBrk="1" latinLnBrk="0" hangingPunct="1"/>
            <a:r>
              <a:rPr kumimoji="0" lang="zh-CN" altLang="en-US"/>
              <a:t>编辑母版文本样式</a:t>
            </a:r>
          </a:p>
        </p:txBody>
      </p:sp>
      <p:sp>
        <p:nvSpPr>
          <p:cNvPr id="2" name="Title 1"/>
          <p:cNvSpPr>
            <a:spLocks noGrp="1"/>
          </p:cNvSpPr>
          <p:nvPr>
            <p:ph type="title"/>
          </p:nvPr>
        </p:nvSpPr>
        <p:spPr>
          <a:xfrm>
            <a:off x="5440436" y="1109162"/>
            <a:ext cx="586803" cy="4681637"/>
          </a:xfrm>
        </p:spPr>
        <p:txBody>
          <a:bodyPr vert="vert270" lIns="45720" tIns="0" rIns="45720" anchor="t"/>
          <a:lstStyle>
            <a:lvl1pPr algn="ctr">
              <a:buNone/>
              <a:defRPr sz="1500" b="1"/>
            </a:lvl1pPr>
          </a:lstStyle>
          <a:p>
            <a:r>
              <a:rPr kumimoji="0" lang="zh-CN" altLang="en-US"/>
              <a:t>单击此处编辑母版标题样式</a:t>
            </a:r>
            <a:endParaRPr kumimoji="0" lang="en-US"/>
          </a:p>
        </p:txBody>
      </p:sp>
    </p:spTree>
    <p:extLst>
      <p:ext uri="{BB962C8B-B14F-4D97-AF65-F5344CB8AC3E}">
        <p14:creationId xmlns:p14="http://schemas.microsoft.com/office/powerpoint/2010/main" val="52794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24"/>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30" name="Rectangle 29"/>
          <p:cNvSpPr/>
          <p:nvPr/>
        </p:nvSpPr>
        <p:spPr>
          <a:xfrm>
            <a:off x="3" y="308282"/>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31" name="Rectangle 30"/>
          <p:cNvSpPr/>
          <p:nvPr/>
        </p:nvSpPr>
        <p:spPr>
          <a:xfrm flipV="1">
            <a:off x="5410185" y="360252"/>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32" name="Rectangle 31"/>
          <p:cNvSpPr/>
          <p:nvPr/>
        </p:nvSpPr>
        <p:spPr>
          <a:xfrm flipV="1">
            <a:off x="5410203" y="440118"/>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35" name="Rectangle 34"/>
          <p:cNvSpPr/>
          <p:nvPr/>
        </p:nvSpPr>
        <p:spPr bwMode="invGray">
          <a:xfrm>
            <a:off x="9084967"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1" dirty="0"/>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600">
                <a:solidFill>
                  <a:schemeClr val="accent2"/>
                </a:solidFill>
                <a:latin typeface="Calibri" panose="020F0502020204030204" pitchFamily="34" charset="0"/>
                <a:ea typeface="微软雅黑" panose="020B0503020204020204" pitchFamily="34" charset="-122"/>
              </a:defRPr>
            </a:lvl1pPr>
          </a:lstStyle>
          <a:p>
            <a:fld id="{C20F09E4-6EA4-4BF3-9FC8-FF40373B88E6}" type="datetime1">
              <a:rPr lang="en-US" smtClean="0"/>
              <a:pPr/>
              <a:t>6/24/2016</a:t>
            </a:fld>
            <a:endParaRPr lang="en-US" dirty="0"/>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600">
                <a:solidFill>
                  <a:schemeClr val="accent2"/>
                </a:solidFill>
                <a:latin typeface="Calibri" panose="020F0502020204030204" pitchFamily="34" charset="0"/>
                <a:ea typeface="微软雅黑" panose="020B0503020204020204" pitchFamily="34" charset="-122"/>
              </a:defRPr>
            </a:lvl1pPr>
          </a:lstStyle>
          <a:p>
            <a:pPr>
              <a:defRPr/>
            </a:pPr>
            <a:r>
              <a:rPr lang="en-US" altLang="zh-CN"/>
              <a:t>宁波大学科技学院计算机系</a:t>
            </a:r>
            <a:endParaRPr lang="en-US" altLang="zh-CN" dirty="0"/>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351">
                <a:solidFill>
                  <a:srgbClr val="FFFFFF"/>
                </a:solidFill>
                <a:latin typeface="Calibri" panose="020F0502020204030204" pitchFamily="34" charset="0"/>
                <a:ea typeface="微软雅黑" panose="020B0503020204020204" pitchFamily="34" charset="-122"/>
              </a:defRPr>
            </a:lvl1pPr>
          </a:lstStyle>
          <a:p>
            <a:pPr>
              <a:defRPr/>
            </a:pPr>
            <a:fld id="{BE1974E7-6702-48D9-8C6D-D1CD4C68A2ED}" type="slidenum">
              <a:rPr lang="en-US" altLang="zh-CN" smtClean="0"/>
              <a:pPr>
                <a:defRPr/>
              </a:pPr>
              <a:t>‹#›</a:t>
            </a:fld>
            <a:endParaRPr lang="en-US" altLang="zh-CN" dirty="0"/>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zh-CN" altLang="en-US" dirty="0"/>
              <a:t>单击此处编辑母版标题样式</a:t>
            </a:r>
            <a:endParaRPr kumimoji="0" lang="en-US" dirty="0"/>
          </a:p>
        </p:txBody>
      </p:sp>
    </p:spTree>
    <p:extLst>
      <p:ext uri="{BB962C8B-B14F-4D97-AF65-F5344CB8AC3E}">
        <p14:creationId xmlns:p14="http://schemas.microsoft.com/office/powerpoint/2010/main" val="3489871183"/>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6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latinLnBrk="0" hangingPunct="1">
        <a:spcBef>
          <a:spcPct val="0"/>
        </a:spcBef>
        <a:buNone/>
        <a:defRPr kumimoji="0" sz="3600" b="1" kern="1200">
          <a:solidFill>
            <a:schemeClr val="accent1"/>
          </a:solidFill>
          <a:latin typeface="+mj-lt"/>
          <a:ea typeface="华文细黑" panose="02010600040101010101" pitchFamily="2" charset="-122"/>
          <a:cs typeface="+mj-cs"/>
        </a:defRPr>
      </a:lvl1pPr>
    </p:titleStyle>
    <p:bodyStyle>
      <a:lvl1pPr marL="274313" indent="-192019" algn="l" rtl="0" eaLnBrk="1" latinLnBrk="0" hangingPunct="1">
        <a:lnSpc>
          <a:spcPct val="130000"/>
        </a:lnSpc>
        <a:spcBef>
          <a:spcPts val="451"/>
        </a:spcBef>
        <a:buClr>
          <a:schemeClr val="accent3"/>
        </a:buClr>
        <a:buFont typeface="Georgia"/>
        <a:buChar char="•"/>
        <a:defRPr kumimoji="0" sz="2100" kern="1200">
          <a:solidFill>
            <a:schemeClr val="tx2"/>
          </a:solidFill>
          <a:latin typeface="+mn-lt"/>
          <a:ea typeface="+mn-ea"/>
          <a:cs typeface="+mn-cs"/>
        </a:defRPr>
      </a:lvl1pPr>
      <a:lvl2pPr marL="493764" indent="-185162" algn="l" rtl="0" eaLnBrk="1" latinLnBrk="0" hangingPunct="1">
        <a:lnSpc>
          <a:spcPct val="130000"/>
        </a:lnSpc>
        <a:spcBef>
          <a:spcPts val="451"/>
        </a:spcBef>
        <a:buClr>
          <a:schemeClr val="accent2"/>
        </a:buClr>
        <a:buFont typeface="Georgia"/>
        <a:buChar char="▫"/>
        <a:defRPr kumimoji="0" sz="1951" kern="1200">
          <a:solidFill>
            <a:schemeClr val="tx2"/>
          </a:solidFill>
          <a:latin typeface="+mn-lt"/>
          <a:ea typeface="+mn-ea"/>
          <a:cs typeface="+mn-cs"/>
        </a:defRPr>
      </a:lvl2pPr>
      <a:lvl3pPr marL="692641" indent="-164588" algn="l" rtl="0" eaLnBrk="1" latinLnBrk="0" hangingPunct="1">
        <a:lnSpc>
          <a:spcPct val="130000"/>
        </a:lnSpc>
        <a:spcBef>
          <a:spcPts val="451"/>
        </a:spcBef>
        <a:buClr>
          <a:schemeClr val="accent1"/>
        </a:buClr>
        <a:buFont typeface="Wingdings 2" panose="05020102010507070707" pitchFamily="18" charset="2"/>
        <a:buChar char=""/>
        <a:defRPr kumimoji="0" sz="1800" kern="1200">
          <a:solidFill>
            <a:schemeClr val="tx2"/>
          </a:solidFill>
          <a:latin typeface="+mn-lt"/>
          <a:ea typeface="+mn-ea"/>
          <a:cs typeface="+mn-cs"/>
        </a:defRPr>
      </a:lvl3pPr>
      <a:lvl4pPr marL="884661" indent="-150872" algn="l" rtl="0" eaLnBrk="1" latinLnBrk="0" hangingPunct="1">
        <a:lnSpc>
          <a:spcPct val="130000"/>
        </a:lnSpc>
        <a:spcBef>
          <a:spcPts val="451"/>
        </a:spcBef>
        <a:buClr>
          <a:schemeClr val="accent1"/>
        </a:buClr>
        <a:buFont typeface="Wingdings 2" panose="05020102010507070707" pitchFamily="18" charset="2"/>
        <a:buChar char=""/>
        <a:defRPr kumimoji="0" sz="1651" kern="1200">
          <a:solidFill>
            <a:schemeClr val="tx2"/>
          </a:solidFill>
          <a:latin typeface="+mn-lt"/>
          <a:ea typeface="+mn-ea"/>
          <a:cs typeface="+mn-cs"/>
        </a:defRPr>
      </a:lvl4pPr>
      <a:lvl5pPr marL="1042390" indent="-137157" algn="l" rtl="0" eaLnBrk="1" latinLnBrk="0" hangingPunct="1">
        <a:lnSpc>
          <a:spcPct val="130000"/>
        </a:lnSpc>
        <a:spcBef>
          <a:spcPts val="451"/>
        </a:spcBef>
        <a:buClr>
          <a:schemeClr val="accent1"/>
        </a:buClr>
        <a:buFont typeface="Wingdings 2" panose="05020102010507070707" pitchFamily="18" charset="2"/>
        <a:buChar char=""/>
        <a:defRPr kumimoji="0" sz="1500" kern="1200">
          <a:solidFill>
            <a:schemeClr val="tx2"/>
          </a:solidFill>
          <a:latin typeface="+mn-lt"/>
          <a:ea typeface="+mn-ea"/>
          <a:cs typeface="+mn-cs"/>
        </a:defRPr>
      </a:lvl5pPr>
      <a:lvl6pPr marL="1206978" indent="-137157" algn="l" rtl="0" eaLnBrk="1" latinLnBrk="0" hangingPunct="1">
        <a:spcBef>
          <a:spcPts val="225"/>
        </a:spcBef>
        <a:buClr>
          <a:schemeClr val="accent1"/>
        </a:buClr>
        <a:buFont typeface="Wingdings 2" panose="05020102010507070707" pitchFamily="18" charset="2"/>
        <a:buChar char=""/>
        <a:defRPr kumimoji="0" sz="1351" kern="1200">
          <a:solidFill>
            <a:schemeClr val="tx2"/>
          </a:solidFill>
          <a:latin typeface="+mn-lt"/>
          <a:ea typeface="+mn-ea"/>
          <a:cs typeface="+mn-cs"/>
        </a:defRPr>
      </a:lvl6pPr>
      <a:lvl7pPr marL="1371566" indent="-137157"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38" indent="-137157"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169" indent="-137157" algn="l" rtl="0" eaLnBrk="1" latinLnBrk="0" hangingPunct="1">
        <a:spcBef>
          <a:spcPts val="225"/>
        </a:spcBef>
        <a:buClr>
          <a:schemeClr val="accent1"/>
        </a:buClr>
        <a:buFont typeface="Wingdings 2" panose="05020102010507070707" pitchFamily="18" charset="2"/>
        <a:buChar char=""/>
        <a:defRPr kumimoji="0" sz="1051"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891" algn="l" rtl="0" eaLnBrk="1" latinLnBrk="0" hangingPunct="1">
        <a:defRPr kumimoji="0" kern="1200">
          <a:solidFill>
            <a:schemeClr val="tx1"/>
          </a:solidFill>
          <a:latin typeface="+mn-lt"/>
          <a:ea typeface="+mn-ea"/>
          <a:cs typeface="+mn-cs"/>
        </a:defRPr>
      </a:lvl2pPr>
      <a:lvl3pPr marL="685783" algn="l" rtl="0" eaLnBrk="1" latinLnBrk="0" hangingPunct="1">
        <a:defRPr kumimoji="0" kern="1200">
          <a:solidFill>
            <a:schemeClr val="tx1"/>
          </a:solidFill>
          <a:latin typeface="+mn-lt"/>
          <a:ea typeface="+mn-ea"/>
          <a:cs typeface="+mn-cs"/>
        </a:defRPr>
      </a:lvl3pPr>
      <a:lvl4pPr marL="1028674" algn="l" rtl="0" eaLnBrk="1" latinLnBrk="0" hangingPunct="1">
        <a:defRPr kumimoji="0" kern="1200">
          <a:solidFill>
            <a:schemeClr val="tx1"/>
          </a:solidFill>
          <a:latin typeface="+mn-lt"/>
          <a:ea typeface="+mn-ea"/>
          <a:cs typeface="+mn-cs"/>
        </a:defRPr>
      </a:lvl4pPr>
      <a:lvl5pPr marL="1371566" algn="l" rtl="0" eaLnBrk="1" latinLnBrk="0" hangingPunct="1">
        <a:defRPr kumimoji="0" kern="1200">
          <a:solidFill>
            <a:schemeClr val="tx1"/>
          </a:solidFill>
          <a:latin typeface="+mn-lt"/>
          <a:ea typeface="+mn-ea"/>
          <a:cs typeface="+mn-cs"/>
        </a:defRPr>
      </a:lvl5pPr>
      <a:lvl6pPr marL="1714457" algn="l" rtl="0" eaLnBrk="1" latinLnBrk="0" hangingPunct="1">
        <a:defRPr kumimoji="0" kern="1200">
          <a:solidFill>
            <a:schemeClr val="tx1"/>
          </a:solidFill>
          <a:latin typeface="+mn-lt"/>
          <a:ea typeface="+mn-ea"/>
          <a:cs typeface="+mn-cs"/>
        </a:defRPr>
      </a:lvl6pPr>
      <a:lvl7pPr marL="2057349" algn="l" rtl="0" eaLnBrk="1" latinLnBrk="0" hangingPunct="1">
        <a:defRPr kumimoji="0" kern="1200">
          <a:solidFill>
            <a:schemeClr val="tx1"/>
          </a:solidFill>
          <a:latin typeface="+mn-lt"/>
          <a:ea typeface="+mn-ea"/>
          <a:cs typeface="+mn-cs"/>
        </a:defRPr>
      </a:lvl7pPr>
      <a:lvl8pPr marL="2400240" algn="l" rtl="0" eaLnBrk="1" latinLnBrk="0" hangingPunct="1">
        <a:defRPr kumimoji="0" kern="1200">
          <a:solidFill>
            <a:schemeClr val="tx1"/>
          </a:solidFill>
          <a:latin typeface="+mn-lt"/>
          <a:ea typeface="+mn-ea"/>
          <a:cs typeface="+mn-cs"/>
        </a:defRPr>
      </a:lvl8pPr>
      <a:lvl9pPr marL="2743131" algn="l" rtl="0" eaLnBrk="1" latinLnBrk="0" hangingPunct="1">
        <a:defRPr kumimoji="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2" orient="horz" pos="2160">
          <p15:clr>
            <a:srgbClr val="F26B43"/>
          </p15:clr>
        </p15:guide>
        <p15:guide id="23" pos="2880">
          <p15:clr>
            <a:srgbClr val="F26B43"/>
          </p15:clr>
        </p15:guide>
        <p15:guide id="24" orient="horz" pos="4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42.png"/><Relationship Id="rId7" Type="http://schemas.openxmlformats.org/officeDocument/2006/relationships/image" Target="../media/image46.jpg"/><Relationship Id="rId12"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6.png"/><Relationship Id="rId5" Type="http://schemas.openxmlformats.org/officeDocument/2006/relationships/image" Target="../media/image44.png"/><Relationship Id="rId10" Type="http://schemas.openxmlformats.org/officeDocument/2006/relationships/image" Target="../media/image55.png"/><Relationship Id="rId4" Type="http://schemas.openxmlformats.org/officeDocument/2006/relationships/image" Target="../media/image43.png"/><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png"/><Relationship Id="rId7" Type="http://schemas.openxmlformats.org/officeDocument/2006/relationships/image" Target="../media/image73.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5.png"/><Relationship Id="rId3" Type="http://schemas.openxmlformats.org/officeDocument/2006/relationships/image" Target="../media/image45.png"/><Relationship Id="rId7" Type="http://schemas.openxmlformats.org/officeDocument/2006/relationships/image" Target="../media/image75.gif"/><Relationship Id="rId12"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9.png"/><Relationship Id="rId5" Type="http://schemas.openxmlformats.org/officeDocument/2006/relationships/image" Target="../media/image3.png"/><Relationship Id="rId10" Type="http://schemas.openxmlformats.org/officeDocument/2006/relationships/image" Target="../media/image78.png"/><Relationship Id="rId4" Type="http://schemas.openxmlformats.org/officeDocument/2006/relationships/image" Target="../media/image2.png"/><Relationship Id="rId9" Type="http://schemas.openxmlformats.org/officeDocument/2006/relationships/image" Target="../media/image7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8.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Rot="1" noChangeArrowheads="1"/>
          </p:cNvSpPr>
          <p:nvPr>
            <p:ph type="subTitle" idx="1"/>
          </p:nvPr>
        </p:nvSpPr>
        <p:spPr>
          <a:xfrm>
            <a:off x="432000" y="3886200"/>
            <a:ext cx="4825800" cy="1752600"/>
          </a:xfrm>
        </p:spPr>
        <p:txBody>
          <a:bodyPr>
            <a:normAutofit/>
          </a:bodyPr>
          <a:lstStyle/>
          <a:p>
            <a:pPr algn="r"/>
            <a:r>
              <a:rPr lang="zh-CN" altLang="en-US" dirty="0">
                <a:cs typeface="+mn-ea"/>
                <a:sym typeface="+mn-lt"/>
              </a:rPr>
              <a:t>浙江省高等学校第九届青年教师教学技能竞赛</a:t>
            </a:r>
            <a:endParaRPr lang="zh-CN" altLang="en-US" sz="1200" dirty="0">
              <a:cs typeface="+mn-ea"/>
              <a:sym typeface="+mn-lt"/>
            </a:endParaRPr>
          </a:p>
        </p:txBody>
      </p:sp>
      <p:sp>
        <p:nvSpPr>
          <p:cNvPr id="13315" name="Rectangle 2"/>
          <p:cNvSpPr>
            <a:spLocks noGrp="1" noRot="1" noChangeArrowheads="1"/>
          </p:cNvSpPr>
          <p:nvPr>
            <p:ph type="ctrTitle"/>
          </p:nvPr>
        </p:nvSpPr>
        <p:spPr>
          <a:xfrm>
            <a:off x="593035" y="2961861"/>
            <a:ext cx="7938965" cy="652669"/>
          </a:xfrm>
        </p:spPr>
        <p:txBody>
          <a:bodyPr>
            <a:noAutofit/>
          </a:bodyPr>
          <a:lstStyle/>
          <a:p>
            <a:pPr eaLnBrk="1" hangingPunct="1"/>
            <a:r>
              <a:rPr lang="zh-CN" altLang="en-US" sz="4000" b="0" dirty="0">
                <a:latin typeface="+mn-lt"/>
                <a:ea typeface="+mn-ea"/>
                <a:cs typeface="+mn-ea"/>
                <a:sym typeface="+mn-lt"/>
              </a:rPr>
              <a:t>软件架构与设计模式</a:t>
            </a:r>
          </a:p>
        </p:txBody>
      </p:sp>
    </p:spTree>
    <p:extLst>
      <p:ext uri="{BB962C8B-B14F-4D97-AF65-F5344CB8AC3E}">
        <p14:creationId xmlns:p14="http://schemas.microsoft.com/office/powerpoint/2010/main" val="10502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通过增加不同的运算组件，为程序添加</a:t>
            </a:r>
            <a:r>
              <a:rPr lang="zh-CN" altLang="en-US"/>
              <a:t>新的运算类型</a:t>
            </a:r>
            <a:endParaRPr lang="zh-CN" altLang="en-US" dirty="0"/>
          </a:p>
        </p:txBody>
      </p:sp>
      <p:sp>
        <p:nvSpPr>
          <p:cNvPr id="3" name="标题 2"/>
          <p:cNvSpPr>
            <a:spLocks noGrp="1"/>
          </p:cNvSpPr>
          <p:nvPr>
            <p:ph type="title"/>
          </p:nvPr>
        </p:nvSpPr>
        <p:spPr/>
        <p:txBody>
          <a:bodyPr/>
          <a:lstStyle/>
          <a:p>
            <a:r>
              <a:rPr lang="zh-CN" altLang="en-US" dirty="0"/>
              <a:t>通过增加组件为程序添加新的功能</a:t>
            </a:r>
          </a:p>
        </p:txBody>
      </p:sp>
      <p:pic>
        <p:nvPicPr>
          <p:cNvPr id="8" name="图片 7"/>
          <p:cNvPicPr>
            <a:picLocks noChangeAspect="1"/>
          </p:cNvPicPr>
          <p:nvPr/>
        </p:nvPicPr>
        <p:blipFill>
          <a:blip r:embed="rId2"/>
          <a:stretch>
            <a:fillRect/>
          </a:stretch>
        </p:blipFill>
        <p:spPr>
          <a:xfrm>
            <a:off x="612000" y="2169000"/>
            <a:ext cx="7560000" cy="1314000"/>
          </a:xfrm>
          <a:prstGeom prst="rect">
            <a:avLst/>
          </a:prstGeom>
        </p:spPr>
      </p:pic>
      <p:grpSp>
        <p:nvGrpSpPr>
          <p:cNvPr id="19" name="组合 18"/>
          <p:cNvGrpSpPr/>
          <p:nvPr/>
        </p:nvGrpSpPr>
        <p:grpSpPr>
          <a:xfrm>
            <a:off x="612000" y="3383193"/>
            <a:ext cx="8100000" cy="2552857"/>
            <a:chOff x="612000" y="3383193"/>
            <a:chExt cx="8100000" cy="2552857"/>
          </a:xfrm>
        </p:grpSpPr>
        <p:pic>
          <p:nvPicPr>
            <p:cNvPr id="9" name="图片 8"/>
            <p:cNvPicPr>
              <a:picLocks noChangeAspect="1"/>
            </p:cNvPicPr>
            <p:nvPr/>
          </p:nvPicPr>
          <p:blipFill>
            <a:blip r:embed="rId3"/>
            <a:stretch>
              <a:fillRect/>
            </a:stretch>
          </p:blipFill>
          <p:spPr>
            <a:xfrm>
              <a:off x="612000" y="3663000"/>
              <a:ext cx="8100000" cy="2273050"/>
            </a:xfrm>
            <a:prstGeom prst="rect">
              <a:avLst/>
            </a:prstGeom>
            <a:ln>
              <a:solidFill>
                <a:schemeClr val="tx2"/>
              </a:solidFill>
            </a:ln>
          </p:spPr>
        </p:pic>
        <p:grpSp>
          <p:nvGrpSpPr>
            <p:cNvPr id="6" name="组合 5"/>
            <p:cNvGrpSpPr/>
            <p:nvPr/>
          </p:nvGrpSpPr>
          <p:grpSpPr>
            <a:xfrm>
              <a:off x="1692001" y="3383193"/>
              <a:ext cx="6119998" cy="1892192"/>
              <a:chOff x="1692001" y="3383193"/>
              <a:chExt cx="6119998" cy="1892192"/>
            </a:xfrm>
          </p:grpSpPr>
          <p:grpSp>
            <p:nvGrpSpPr>
              <p:cNvPr id="23" name="组合 22"/>
              <p:cNvGrpSpPr/>
              <p:nvPr/>
            </p:nvGrpSpPr>
            <p:grpSpPr>
              <a:xfrm>
                <a:off x="1692001" y="4805841"/>
                <a:ext cx="6119998" cy="469544"/>
                <a:chOff x="1692001" y="4805841"/>
                <a:chExt cx="6119998" cy="469544"/>
              </a:xfrm>
            </p:grpSpPr>
            <p:grpSp>
              <p:nvGrpSpPr>
                <p:cNvPr id="12" name="组合 11"/>
                <p:cNvGrpSpPr/>
                <p:nvPr/>
              </p:nvGrpSpPr>
              <p:grpSpPr>
                <a:xfrm>
                  <a:off x="1692001" y="4871683"/>
                  <a:ext cx="4139999" cy="403702"/>
                  <a:chOff x="-2034504" y="3635939"/>
                  <a:chExt cx="4139999" cy="403702"/>
                </a:xfrm>
              </p:grpSpPr>
              <p:cxnSp>
                <p:nvCxnSpPr>
                  <p:cNvPr id="13" name="直接箭头连接符 12"/>
                  <p:cNvCxnSpPr/>
                  <p:nvPr/>
                </p:nvCxnSpPr>
                <p:spPr>
                  <a:xfrm flipH="1">
                    <a:off x="1565496" y="3813256"/>
                    <a:ext cx="539999" cy="0"/>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034504" y="3635939"/>
                    <a:ext cx="3600000" cy="403702"/>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21" name="文本框 20"/>
                <p:cNvSpPr txBox="1"/>
                <p:nvPr/>
              </p:nvSpPr>
              <p:spPr>
                <a:xfrm>
                  <a:off x="6029814" y="4805841"/>
                  <a:ext cx="1782185" cy="461665"/>
                </a:xfrm>
                <a:prstGeom prst="rect">
                  <a:avLst/>
                </a:prstGeom>
                <a:noFill/>
                <a:ln>
                  <a:noFill/>
                </a:ln>
              </p:spPr>
              <p:txBody>
                <a:bodyPr wrap="square" rtlCol="0">
                  <a:spAutoFit/>
                </a:bodyPr>
                <a:lstStyle/>
                <a:p>
                  <a:r>
                    <a:rPr lang="zh-CN" altLang="en-US" sz="2400" dirty="0">
                      <a:solidFill>
                        <a:srgbClr val="0033CC"/>
                      </a:solidFill>
                      <a:latin typeface="微软雅黑" panose="020B0503020204020204" pitchFamily="34" charset="-122"/>
                      <a:ea typeface="微软雅黑" panose="020B0503020204020204" pitchFamily="34" charset="-122"/>
                    </a:rPr>
                    <a:t>减法运算</a:t>
                  </a:r>
                </a:p>
              </p:txBody>
            </p:sp>
          </p:grpSp>
          <p:cxnSp>
            <p:nvCxnSpPr>
              <p:cNvPr id="22" name="直接箭头连接符 21"/>
              <p:cNvCxnSpPr>
                <a:endCxn id="14" idx="0"/>
              </p:cNvCxnSpPr>
              <p:nvPr/>
            </p:nvCxnSpPr>
            <p:spPr>
              <a:xfrm>
                <a:off x="3492001" y="3383193"/>
                <a:ext cx="0" cy="1488490"/>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a:xfrm>
            <a:off x="632034" y="3421456"/>
            <a:ext cx="8224969" cy="2510790"/>
            <a:chOff x="919774" y="4569868"/>
            <a:chExt cx="8224969" cy="2510790"/>
          </a:xfrm>
        </p:grpSpPr>
        <p:pic>
          <p:nvPicPr>
            <p:cNvPr id="10" name="图片 9"/>
            <p:cNvPicPr>
              <a:picLocks noChangeAspect="1"/>
            </p:cNvPicPr>
            <p:nvPr/>
          </p:nvPicPr>
          <p:blipFill>
            <a:blip r:embed="rId4"/>
            <a:stretch>
              <a:fillRect/>
            </a:stretch>
          </p:blipFill>
          <p:spPr>
            <a:xfrm>
              <a:off x="919774" y="4807608"/>
              <a:ext cx="8224969" cy="2273050"/>
            </a:xfrm>
            <a:prstGeom prst="rect">
              <a:avLst/>
            </a:prstGeom>
            <a:ln>
              <a:solidFill>
                <a:schemeClr val="tx2"/>
              </a:solidFill>
            </a:ln>
          </p:spPr>
        </p:pic>
        <p:grpSp>
          <p:nvGrpSpPr>
            <p:cNvPr id="16" name="组合 15"/>
            <p:cNvGrpSpPr/>
            <p:nvPr/>
          </p:nvGrpSpPr>
          <p:grpSpPr>
            <a:xfrm>
              <a:off x="1979741" y="4569868"/>
              <a:ext cx="5864304" cy="1869894"/>
              <a:chOff x="1979741" y="4569868"/>
              <a:chExt cx="5864304" cy="1869894"/>
            </a:xfrm>
          </p:grpSpPr>
          <p:grpSp>
            <p:nvGrpSpPr>
              <p:cNvPr id="31" name="组合 30"/>
              <p:cNvGrpSpPr/>
              <p:nvPr/>
            </p:nvGrpSpPr>
            <p:grpSpPr>
              <a:xfrm>
                <a:off x="1979741" y="5978097"/>
                <a:ext cx="5864304" cy="461665"/>
                <a:chOff x="1973579" y="5983263"/>
                <a:chExt cx="5864304" cy="461665"/>
              </a:xfrm>
            </p:grpSpPr>
            <p:sp>
              <p:nvSpPr>
                <p:cNvPr id="24" name="矩形 23"/>
                <p:cNvSpPr/>
                <p:nvPr/>
              </p:nvSpPr>
              <p:spPr>
                <a:xfrm>
                  <a:off x="1973579" y="6092914"/>
                  <a:ext cx="3628682" cy="340666"/>
                </a:xfrm>
                <a:prstGeom prst="rect">
                  <a:avLst/>
                </a:prstGeom>
                <a:noFill/>
                <a:ln w="57150" cap="flat" cmpd="sng" algn="ctr">
                  <a:solidFill>
                    <a:srgbClr val="FF339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25" name="直接箭头连接符 24"/>
                <p:cNvCxnSpPr>
                  <a:endCxn id="24" idx="3"/>
                </p:cNvCxnSpPr>
                <p:nvPr/>
              </p:nvCxnSpPr>
              <p:spPr>
                <a:xfrm flipH="1">
                  <a:off x="5602261" y="6195472"/>
                  <a:ext cx="486277" cy="67775"/>
                </a:xfrm>
                <a:prstGeom prst="straightConnector1">
                  <a:avLst/>
                </a:prstGeom>
                <a:ln w="57150">
                  <a:solidFill>
                    <a:srgbClr val="FF3399"/>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235697" y="5983263"/>
                  <a:ext cx="1602186" cy="461665"/>
                </a:xfrm>
                <a:prstGeom prst="rect">
                  <a:avLst/>
                </a:prstGeom>
                <a:noFill/>
                <a:ln>
                  <a:noFill/>
                </a:ln>
              </p:spPr>
              <p:txBody>
                <a:bodyPr wrap="square" rtlCol="0">
                  <a:spAutoFit/>
                </a:bodyPr>
                <a:lstStyle/>
                <a:p>
                  <a:r>
                    <a:rPr lang="zh-CN" altLang="en-US" sz="2400" dirty="0">
                      <a:solidFill>
                        <a:srgbClr val="FF3399"/>
                      </a:solidFill>
                      <a:latin typeface="微软雅黑" panose="020B0503020204020204" pitchFamily="34" charset="-122"/>
                      <a:ea typeface="微软雅黑" panose="020B0503020204020204" pitchFamily="34" charset="-122"/>
                    </a:rPr>
                    <a:t>乘法运算</a:t>
                  </a:r>
                </a:p>
              </p:txBody>
            </p:sp>
          </p:grpSp>
          <p:cxnSp>
            <p:nvCxnSpPr>
              <p:cNvPr id="26" name="直接箭头连接符 25"/>
              <p:cNvCxnSpPr>
                <a:endCxn id="24" idx="0"/>
              </p:cNvCxnSpPr>
              <p:nvPr/>
            </p:nvCxnSpPr>
            <p:spPr>
              <a:xfrm flipH="1">
                <a:off x="3794082" y="4569868"/>
                <a:ext cx="1845543" cy="1517880"/>
              </a:xfrm>
              <a:prstGeom prst="straightConnector1">
                <a:avLst/>
              </a:prstGeom>
              <a:ln w="57150">
                <a:solidFill>
                  <a:srgbClr val="FF3399"/>
                </a:solidFill>
                <a:headEnd type="oval"/>
                <a:tailEnd type="none"/>
              </a:ln>
            </p:spPr>
            <p:style>
              <a:lnRef idx="1">
                <a:schemeClr val="accent1"/>
              </a:lnRef>
              <a:fillRef idx="0">
                <a:schemeClr val="accent1"/>
              </a:fillRef>
              <a:effectRef idx="0">
                <a:schemeClr val="accent1"/>
              </a:effectRef>
              <a:fontRef idx="minor">
                <a:schemeClr val="tx1"/>
              </a:fontRef>
            </p:style>
          </p:cxnSp>
        </p:grpSp>
      </p:grpSp>
      <p:grpSp>
        <p:nvGrpSpPr>
          <p:cNvPr id="27" name="组合 26"/>
          <p:cNvGrpSpPr/>
          <p:nvPr/>
        </p:nvGrpSpPr>
        <p:grpSpPr>
          <a:xfrm>
            <a:off x="621468" y="3420285"/>
            <a:ext cx="8270117" cy="2516188"/>
            <a:chOff x="2813297" y="6283337"/>
            <a:chExt cx="8270117" cy="2516188"/>
          </a:xfrm>
        </p:grpSpPr>
        <p:pic>
          <p:nvPicPr>
            <p:cNvPr id="11" name="图片 10"/>
            <p:cNvPicPr>
              <a:picLocks noChangeAspect="1"/>
            </p:cNvPicPr>
            <p:nvPr/>
          </p:nvPicPr>
          <p:blipFill>
            <a:blip r:embed="rId5"/>
            <a:stretch>
              <a:fillRect/>
            </a:stretch>
          </p:blipFill>
          <p:spPr>
            <a:xfrm>
              <a:off x="2813297" y="6526398"/>
              <a:ext cx="8270117" cy="2273127"/>
            </a:xfrm>
            <a:prstGeom prst="rect">
              <a:avLst/>
            </a:prstGeom>
            <a:ln>
              <a:solidFill>
                <a:schemeClr val="tx2"/>
              </a:solidFill>
            </a:ln>
          </p:spPr>
        </p:pic>
        <p:grpSp>
          <p:nvGrpSpPr>
            <p:cNvPr id="39" name="组合 38"/>
            <p:cNvGrpSpPr/>
            <p:nvPr/>
          </p:nvGrpSpPr>
          <p:grpSpPr>
            <a:xfrm>
              <a:off x="3913860" y="6283337"/>
              <a:ext cx="5788154" cy="1877098"/>
              <a:chOff x="3971685" y="6277636"/>
              <a:chExt cx="5788154" cy="1877098"/>
            </a:xfrm>
          </p:grpSpPr>
          <p:grpSp>
            <p:nvGrpSpPr>
              <p:cNvPr id="32" name="组合 31"/>
              <p:cNvGrpSpPr/>
              <p:nvPr/>
            </p:nvGrpSpPr>
            <p:grpSpPr>
              <a:xfrm>
                <a:off x="3971685" y="6277636"/>
                <a:ext cx="5629767" cy="1877098"/>
                <a:chOff x="-950574" y="2544876"/>
                <a:chExt cx="5629767" cy="1877098"/>
              </a:xfrm>
            </p:grpSpPr>
            <p:cxnSp>
              <p:nvCxnSpPr>
                <p:cNvPr id="33" name="直接箭头连接符 32"/>
                <p:cNvCxnSpPr>
                  <a:endCxn id="34" idx="3"/>
                </p:cNvCxnSpPr>
                <p:nvPr/>
              </p:nvCxnSpPr>
              <p:spPr>
                <a:xfrm flipH="1">
                  <a:off x="2695091" y="4191486"/>
                  <a:ext cx="486277" cy="41603"/>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950574" y="4044203"/>
                  <a:ext cx="3645665" cy="377771"/>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35" name="直接箭头连接符 34"/>
                <p:cNvCxnSpPr>
                  <a:endCxn id="34" idx="0"/>
                </p:cNvCxnSpPr>
                <p:nvPr/>
              </p:nvCxnSpPr>
              <p:spPr>
                <a:xfrm flipH="1">
                  <a:off x="872259" y="2544876"/>
                  <a:ext cx="3806934" cy="1499327"/>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8249893" y="7663192"/>
                <a:ext cx="1509946" cy="461665"/>
              </a:xfrm>
              <a:prstGeom prst="rect">
                <a:avLst/>
              </a:prstGeom>
              <a:noFill/>
              <a:ln>
                <a:noFill/>
              </a:ln>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除法运算</a:t>
                </a:r>
              </a:p>
            </p:txBody>
          </p:sp>
        </p:grpSp>
      </p:grpSp>
    </p:spTree>
    <p:extLst>
      <p:ext uri="{BB962C8B-B14F-4D97-AF65-F5344CB8AC3E}">
        <p14:creationId xmlns:p14="http://schemas.microsoft.com/office/powerpoint/2010/main" val="389270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如何保证</a:t>
            </a:r>
            <a:r>
              <a:rPr lang="zh-CN" altLang="en-US" dirty="0">
                <a:solidFill>
                  <a:srgbClr val="C00000"/>
                </a:solidFill>
              </a:rPr>
              <a:t>未来增加的组件可以被现有的程序</a:t>
            </a:r>
            <a:r>
              <a:rPr lang="zh-CN" altLang="en-US" dirty="0"/>
              <a:t>使用？</a:t>
            </a:r>
            <a:endParaRPr lang="en-US" altLang="zh-CN" dirty="0"/>
          </a:p>
          <a:p>
            <a:pPr indent="0">
              <a:buNone/>
            </a:pPr>
            <a:endParaRPr lang="en-US" altLang="zh-CN" dirty="0"/>
          </a:p>
          <a:p>
            <a:pPr indent="0">
              <a:buNone/>
            </a:pPr>
            <a:endParaRPr lang="en-US" altLang="zh-CN" dirty="0"/>
          </a:p>
          <a:p>
            <a:pPr indent="0">
              <a:buNone/>
            </a:pPr>
            <a:endParaRPr lang="en-US" altLang="zh-CN" dirty="0"/>
          </a:p>
          <a:p>
            <a:pPr indent="0">
              <a:buNone/>
            </a:pPr>
            <a:endParaRPr lang="en-US" altLang="zh-CN" dirty="0"/>
          </a:p>
          <a:p>
            <a:pPr indent="0">
              <a:buNone/>
            </a:pPr>
            <a:endParaRPr lang="en-US" altLang="zh-CN" dirty="0"/>
          </a:p>
          <a:p>
            <a:pPr indent="0">
              <a:buNone/>
            </a:pPr>
            <a:endParaRPr lang="en-US" altLang="zh-CN" dirty="0"/>
          </a:p>
          <a:p>
            <a:r>
              <a:rPr lang="zh-CN" altLang="en-US" dirty="0"/>
              <a:t>抽取不同组件共同的特性，</a:t>
            </a:r>
            <a:r>
              <a:rPr lang="zh-CN" altLang="en-US" dirty="0">
                <a:solidFill>
                  <a:srgbClr val="C00000"/>
                </a:solidFill>
              </a:rPr>
              <a:t>为不同的组件定义一个统一的接口</a:t>
            </a:r>
            <a:r>
              <a:rPr lang="zh-CN" altLang="en-US" dirty="0"/>
              <a:t>。无论是组件还是使用者，都</a:t>
            </a:r>
            <a:r>
              <a:rPr lang="zh-CN" altLang="en-US" dirty="0">
                <a:solidFill>
                  <a:srgbClr val="C00000"/>
                </a:solidFill>
              </a:rPr>
              <a:t>遵循这个接口标准</a:t>
            </a:r>
            <a:r>
              <a:rPr lang="zh-CN" altLang="en-US" dirty="0"/>
              <a:t>。</a:t>
            </a:r>
          </a:p>
        </p:txBody>
      </p:sp>
      <p:sp>
        <p:nvSpPr>
          <p:cNvPr id="3" name="标题 2"/>
          <p:cNvSpPr>
            <a:spLocks noGrp="1"/>
          </p:cNvSpPr>
          <p:nvPr>
            <p:ph type="title"/>
          </p:nvPr>
        </p:nvSpPr>
        <p:spPr/>
        <p:txBody>
          <a:bodyPr>
            <a:normAutofit/>
          </a:bodyPr>
          <a:lstStyle/>
          <a:p>
            <a:r>
              <a:rPr lang="zh-CN" altLang="en-US" dirty="0"/>
              <a:t>假如未来还需要增加新的运算类型？</a:t>
            </a:r>
          </a:p>
        </p:txBody>
      </p:sp>
      <p:pic>
        <p:nvPicPr>
          <p:cNvPr id="4" name="图片 3"/>
          <p:cNvPicPr>
            <a:picLocks noChangeAspect="1"/>
          </p:cNvPicPr>
          <p:nvPr/>
        </p:nvPicPr>
        <p:blipFill>
          <a:blip r:embed="rId3"/>
          <a:stretch>
            <a:fillRect/>
          </a:stretch>
        </p:blipFill>
        <p:spPr>
          <a:xfrm>
            <a:off x="612000" y="2339162"/>
            <a:ext cx="3600000" cy="2769961"/>
          </a:xfrm>
          <a:prstGeom prst="rect">
            <a:avLst/>
          </a:prstGeom>
          <a:ln>
            <a:solidFill>
              <a:schemeClr val="tx2"/>
            </a:solidFill>
          </a:ln>
        </p:spPr>
      </p:pic>
      <p:pic>
        <p:nvPicPr>
          <p:cNvPr id="5" name="图片 4"/>
          <p:cNvPicPr>
            <a:picLocks noChangeAspect="1"/>
          </p:cNvPicPr>
          <p:nvPr/>
        </p:nvPicPr>
        <p:blipFill>
          <a:blip r:embed="rId4"/>
          <a:stretch>
            <a:fillRect/>
          </a:stretch>
        </p:blipFill>
        <p:spPr>
          <a:xfrm>
            <a:off x="5746286" y="2339162"/>
            <a:ext cx="2965714" cy="3149635"/>
          </a:xfrm>
          <a:prstGeom prst="rect">
            <a:avLst/>
          </a:prstGeom>
          <a:ln>
            <a:solidFill>
              <a:schemeClr val="tx2"/>
            </a:solidFill>
          </a:ln>
        </p:spPr>
      </p:pic>
      <p:cxnSp>
        <p:nvCxnSpPr>
          <p:cNvPr id="6" name="直接箭头连接符 5"/>
          <p:cNvCxnSpPr/>
          <p:nvPr/>
        </p:nvCxnSpPr>
        <p:spPr>
          <a:xfrm>
            <a:off x="4557394" y="3693483"/>
            <a:ext cx="788527" cy="6848"/>
          </a:xfrm>
          <a:prstGeom prst="straightConnector1">
            <a:avLst/>
          </a:prstGeom>
          <a:ln w="57150">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42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用 </a:t>
            </a:r>
            <a:r>
              <a:rPr lang="en-US" altLang="zh-CN" dirty="0"/>
              <a:t>UML </a:t>
            </a:r>
            <a:r>
              <a:rPr lang="zh-CN" altLang="en-US" dirty="0"/>
              <a:t>类图表示</a:t>
            </a:r>
          </a:p>
        </p:txBody>
      </p:sp>
      <p:sp>
        <p:nvSpPr>
          <p:cNvPr id="3" name="标题 2"/>
          <p:cNvSpPr>
            <a:spLocks noGrp="1"/>
          </p:cNvSpPr>
          <p:nvPr>
            <p:ph type="title"/>
          </p:nvPr>
        </p:nvSpPr>
        <p:spPr/>
        <p:txBody>
          <a:bodyPr/>
          <a:lstStyle/>
          <a:p>
            <a:r>
              <a:rPr lang="zh-CN" altLang="en-US" dirty="0"/>
              <a:t>定义接口之后</a:t>
            </a:r>
          </a:p>
        </p:txBody>
      </p:sp>
      <p:pic>
        <p:nvPicPr>
          <p:cNvPr id="5" name="图片 4"/>
          <p:cNvPicPr>
            <a:picLocks noChangeAspect="1"/>
          </p:cNvPicPr>
          <p:nvPr/>
        </p:nvPicPr>
        <p:blipFill>
          <a:blip r:embed="rId3"/>
          <a:stretch>
            <a:fillRect/>
          </a:stretch>
        </p:blipFill>
        <p:spPr>
          <a:xfrm>
            <a:off x="518111" y="2452773"/>
            <a:ext cx="8107777" cy="4019041"/>
          </a:xfrm>
          <a:prstGeom prst="rect">
            <a:avLst/>
          </a:prstGeom>
        </p:spPr>
      </p:pic>
      <p:grpSp>
        <p:nvGrpSpPr>
          <p:cNvPr id="15" name="组合 14"/>
          <p:cNvGrpSpPr/>
          <p:nvPr/>
        </p:nvGrpSpPr>
        <p:grpSpPr>
          <a:xfrm>
            <a:off x="3912737" y="1173215"/>
            <a:ext cx="2842195" cy="2455173"/>
            <a:chOff x="4008702" y="4376403"/>
            <a:chExt cx="2842195" cy="2455173"/>
          </a:xfrm>
        </p:grpSpPr>
        <p:grpSp>
          <p:nvGrpSpPr>
            <p:cNvPr id="16" name="组合 15"/>
            <p:cNvGrpSpPr/>
            <p:nvPr/>
          </p:nvGrpSpPr>
          <p:grpSpPr>
            <a:xfrm>
              <a:off x="4510897" y="4376403"/>
              <a:ext cx="2340000" cy="1251932"/>
              <a:chOff x="4510897" y="4376403"/>
              <a:chExt cx="2340000" cy="1251932"/>
            </a:xfrm>
          </p:grpSpPr>
          <p:cxnSp>
            <p:nvCxnSpPr>
              <p:cNvPr id="18" name="直接箭头连接符 17"/>
              <p:cNvCxnSpPr>
                <a:endCxn id="17" idx="0"/>
              </p:cNvCxnSpPr>
              <p:nvPr/>
            </p:nvCxnSpPr>
            <p:spPr>
              <a:xfrm flipH="1">
                <a:off x="4877776" y="4900792"/>
                <a:ext cx="740370" cy="727543"/>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510897" y="4376403"/>
                <a:ext cx="2340000" cy="461665"/>
              </a:xfrm>
              <a:prstGeom prst="rect">
                <a:avLst/>
              </a:prstGeom>
              <a:noFill/>
            </p:spPr>
            <p:txBody>
              <a:bodyPr wrap="square" rtlCol="0">
                <a:spAutoFit/>
              </a:bodyPr>
              <a:lstStyle/>
              <a:p>
                <a:pPr algn="ctr"/>
                <a:r>
                  <a:rPr lang="zh-CN" altLang="en-US" sz="2400" dirty="0">
                    <a:solidFill>
                      <a:srgbClr val="0033CC"/>
                    </a:solidFill>
                    <a:latin typeface="微软雅黑" panose="020B0503020204020204" pitchFamily="34" charset="-122"/>
                    <a:ea typeface="微软雅黑" panose="020B0503020204020204" pitchFamily="34" charset="-122"/>
                  </a:rPr>
                  <a:t>运算接口</a:t>
                </a:r>
              </a:p>
            </p:txBody>
          </p:sp>
        </p:grpSp>
        <p:sp>
          <p:nvSpPr>
            <p:cNvPr id="17" name="矩形 16"/>
            <p:cNvSpPr/>
            <p:nvPr/>
          </p:nvSpPr>
          <p:spPr>
            <a:xfrm>
              <a:off x="4008702" y="5628335"/>
              <a:ext cx="1738147" cy="1203241"/>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grpSp>
        <p:nvGrpSpPr>
          <p:cNvPr id="7" name="组合 6"/>
          <p:cNvGrpSpPr/>
          <p:nvPr/>
        </p:nvGrpSpPr>
        <p:grpSpPr>
          <a:xfrm>
            <a:off x="1013791" y="4400744"/>
            <a:ext cx="7523921" cy="2268256"/>
            <a:chOff x="1426860" y="5369640"/>
            <a:chExt cx="7523921" cy="2268256"/>
          </a:xfrm>
        </p:grpSpPr>
        <p:grpSp>
          <p:nvGrpSpPr>
            <p:cNvPr id="8" name="组合 7"/>
            <p:cNvGrpSpPr/>
            <p:nvPr/>
          </p:nvGrpSpPr>
          <p:grpSpPr>
            <a:xfrm>
              <a:off x="5188821" y="6557896"/>
              <a:ext cx="3674542" cy="1080000"/>
              <a:chOff x="5188821" y="6557896"/>
              <a:chExt cx="3674542" cy="1080000"/>
            </a:xfrm>
          </p:grpSpPr>
          <p:cxnSp>
            <p:nvCxnSpPr>
              <p:cNvPr id="10" name="直接箭头连接符 9"/>
              <p:cNvCxnSpPr>
                <a:endCxn id="9" idx="2"/>
              </p:cNvCxnSpPr>
              <p:nvPr/>
            </p:nvCxnSpPr>
            <p:spPr>
              <a:xfrm flipH="1" flipV="1">
                <a:off x="5188821" y="6557896"/>
                <a:ext cx="794546" cy="540000"/>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123586" y="6806899"/>
                <a:ext cx="2739777" cy="830997"/>
              </a:xfrm>
              <a:prstGeom prst="rect">
                <a:avLst/>
              </a:prstGeom>
              <a:noFill/>
            </p:spPr>
            <p:txBody>
              <a:bodyPr wrap="square" rtlCol="0">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四种具体运算组件</a:t>
                </a:r>
                <a:br>
                  <a:rPr lang="en-US" altLang="zh-CN" sz="2400" dirty="0">
                    <a:solidFill>
                      <a:srgbClr val="C00000"/>
                    </a:solidFill>
                    <a:latin typeface="微软雅黑" panose="020B0503020204020204" pitchFamily="34" charset="-122"/>
                    <a:ea typeface="微软雅黑" panose="020B0503020204020204" pitchFamily="34" charset="-122"/>
                  </a:rPr>
                </a:br>
                <a:r>
                  <a:rPr lang="zh-CN" altLang="en-US" sz="2400" dirty="0">
                    <a:solidFill>
                      <a:srgbClr val="C00000"/>
                    </a:solidFill>
                    <a:latin typeface="微软雅黑" panose="020B0503020204020204" pitchFamily="34" charset="-122"/>
                    <a:ea typeface="微软雅黑" panose="020B0503020204020204" pitchFamily="34" charset="-122"/>
                  </a:rPr>
                  <a:t>（</a:t>
                </a:r>
                <a:r>
                  <a:rPr lang="en-US" altLang="zh-CN" sz="2400" dirty="0">
                    <a:solidFill>
                      <a:srgbClr val="C00000"/>
                    </a:solidFill>
                    <a:latin typeface="微软雅黑" panose="020B0503020204020204" pitchFamily="34" charset="-122"/>
                    <a:ea typeface="微软雅黑" panose="020B0503020204020204" pitchFamily="34" charset="-122"/>
                  </a:rPr>
                  <a:t>+ </a:t>
                </a:r>
                <a:r>
                  <a:rPr lang="zh-CN" altLang="en-US" sz="2400" dirty="0">
                    <a:solidFill>
                      <a:srgbClr val="C00000"/>
                    </a:solidFill>
                    <a:latin typeface="微软雅黑" panose="020B0503020204020204" pitchFamily="34" charset="-122"/>
                    <a:ea typeface="微软雅黑" panose="020B0503020204020204" pitchFamily="34" charset="-122"/>
                  </a:rPr>
                  <a:t>－ * </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a:t>
                </a:r>
              </a:p>
            </p:txBody>
          </p:sp>
        </p:grpSp>
        <p:sp>
          <p:nvSpPr>
            <p:cNvPr id="9" name="矩形 8"/>
            <p:cNvSpPr/>
            <p:nvPr/>
          </p:nvSpPr>
          <p:spPr>
            <a:xfrm>
              <a:off x="1426860" y="5369640"/>
              <a:ext cx="7523921" cy="1188256"/>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Tree>
    <p:extLst>
      <p:ext uri="{BB962C8B-B14F-4D97-AF65-F5344CB8AC3E}">
        <p14:creationId xmlns:p14="http://schemas.microsoft.com/office/powerpoint/2010/main" val="157189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为四个运算组件定义统一的接口</a:t>
            </a:r>
            <a:endParaRPr lang="en-US" altLang="zh-CN" dirty="0"/>
          </a:p>
          <a:p>
            <a:endParaRPr lang="en-US" altLang="zh-CN" dirty="0"/>
          </a:p>
          <a:p>
            <a:endParaRPr lang="en-US" altLang="zh-CN" dirty="0"/>
          </a:p>
          <a:p>
            <a:r>
              <a:rPr lang="zh-CN" altLang="en-US" dirty="0"/>
              <a:t>不同的运算组件实现了这个接口</a:t>
            </a:r>
            <a:endParaRPr lang="en-US" altLang="zh-CN" dirty="0"/>
          </a:p>
          <a:p>
            <a:endParaRPr lang="en-US" altLang="zh-CN" dirty="0"/>
          </a:p>
          <a:p>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zh-CN" altLang="en-US" dirty="0"/>
              <a:t>使用接口之后</a:t>
            </a:r>
          </a:p>
        </p:txBody>
      </p:sp>
      <p:pic>
        <p:nvPicPr>
          <p:cNvPr id="4" name="图片 3"/>
          <p:cNvPicPr>
            <a:picLocks noChangeAspect="1"/>
          </p:cNvPicPr>
          <p:nvPr/>
        </p:nvPicPr>
        <p:blipFill>
          <a:blip r:embed="rId3"/>
          <a:stretch>
            <a:fillRect/>
          </a:stretch>
        </p:blipFill>
        <p:spPr>
          <a:xfrm>
            <a:off x="612000" y="2169000"/>
            <a:ext cx="7920000" cy="1132636"/>
          </a:xfrm>
          <a:prstGeom prst="rect">
            <a:avLst/>
          </a:prstGeom>
          <a:ln>
            <a:solidFill>
              <a:schemeClr val="tx2"/>
            </a:solidFill>
          </a:ln>
        </p:spPr>
      </p:pic>
      <p:pic>
        <p:nvPicPr>
          <p:cNvPr id="5" name="图片 4"/>
          <p:cNvPicPr>
            <a:picLocks noChangeAspect="1"/>
          </p:cNvPicPr>
          <p:nvPr/>
        </p:nvPicPr>
        <p:blipFill>
          <a:blip r:embed="rId4"/>
          <a:stretch>
            <a:fillRect/>
          </a:stretch>
        </p:blipFill>
        <p:spPr>
          <a:xfrm>
            <a:off x="612000" y="3890442"/>
            <a:ext cx="7920000" cy="1914726"/>
          </a:xfrm>
          <a:prstGeom prst="rect">
            <a:avLst/>
          </a:prstGeom>
          <a:ln>
            <a:solidFill>
              <a:schemeClr val="tx2"/>
            </a:solidFill>
          </a:ln>
        </p:spPr>
      </p:pic>
      <p:grpSp>
        <p:nvGrpSpPr>
          <p:cNvPr id="6" name="组合 5"/>
          <p:cNvGrpSpPr/>
          <p:nvPr/>
        </p:nvGrpSpPr>
        <p:grpSpPr>
          <a:xfrm>
            <a:off x="653143" y="3849077"/>
            <a:ext cx="6438856" cy="461665"/>
            <a:chOff x="1724297" y="4828791"/>
            <a:chExt cx="6438856" cy="461665"/>
          </a:xfrm>
        </p:grpSpPr>
        <p:grpSp>
          <p:nvGrpSpPr>
            <p:cNvPr id="7" name="组合 6"/>
            <p:cNvGrpSpPr/>
            <p:nvPr/>
          </p:nvGrpSpPr>
          <p:grpSpPr>
            <a:xfrm>
              <a:off x="1724297" y="4901717"/>
              <a:ext cx="4526020" cy="349551"/>
              <a:chOff x="-3197962" y="1168957"/>
              <a:chExt cx="4526020" cy="349551"/>
            </a:xfrm>
          </p:grpSpPr>
          <p:cxnSp>
            <p:nvCxnSpPr>
              <p:cNvPr id="9" name="直接箭头连接符 8"/>
              <p:cNvCxnSpPr>
                <a:endCxn id="10" idx="3"/>
              </p:cNvCxnSpPr>
              <p:nvPr/>
            </p:nvCxnSpPr>
            <p:spPr>
              <a:xfrm flipH="1">
                <a:off x="423464" y="1306962"/>
                <a:ext cx="904594" cy="36771"/>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197962" y="1168957"/>
                <a:ext cx="3621426" cy="349551"/>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8" name="文本框 7"/>
            <p:cNvSpPr txBox="1"/>
            <p:nvPr/>
          </p:nvSpPr>
          <p:spPr>
            <a:xfrm>
              <a:off x="6430316" y="4828791"/>
              <a:ext cx="1732837" cy="461665"/>
            </a:xfrm>
            <a:prstGeom prst="rect">
              <a:avLst/>
            </a:prstGeom>
            <a:noFill/>
            <a:ln>
              <a:noFill/>
            </a:ln>
          </p:spPr>
          <p:txBody>
            <a:bodyPr wrap="square" rtlCol="0">
              <a:spAutoFit/>
            </a:bodyPr>
            <a:lstStyle/>
            <a:p>
              <a:r>
                <a:rPr lang="zh-CN" altLang="en-US" sz="2400" dirty="0">
                  <a:solidFill>
                    <a:srgbClr val="0033CC"/>
                  </a:solidFill>
                  <a:latin typeface="微软雅黑" panose="020B0503020204020204" pitchFamily="34" charset="-122"/>
                  <a:ea typeface="微软雅黑" panose="020B0503020204020204" pitchFamily="34" charset="-122"/>
                </a:rPr>
                <a:t>实现接口</a:t>
              </a:r>
            </a:p>
          </p:txBody>
        </p:sp>
      </p:grpSp>
      <p:grpSp>
        <p:nvGrpSpPr>
          <p:cNvPr id="18" name="组合 17"/>
          <p:cNvGrpSpPr/>
          <p:nvPr/>
        </p:nvGrpSpPr>
        <p:grpSpPr>
          <a:xfrm>
            <a:off x="673261" y="2132664"/>
            <a:ext cx="6598738" cy="461665"/>
            <a:chOff x="673261" y="2132664"/>
            <a:chExt cx="6598738" cy="461665"/>
          </a:xfrm>
        </p:grpSpPr>
        <p:cxnSp>
          <p:nvCxnSpPr>
            <p:cNvPr id="12" name="直接箭头连接符 11"/>
            <p:cNvCxnSpPr>
              <a:endCxn id="13" idx="3"/>
            </p:cNvCxnSpPr>
            <p:nvPr/>
          </p:nvCxnSpPr>
          <p:spPr>
            <a:xfrm flipH="1" flipV="1">
              <a:off x="3592286" y="2363497"/>
              <a:ext cx="1448946" cy="24892"/>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73261" y="2218925"/>
              <a:ext cx="2919025" cy="289144"/>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4" name="文本框 13"/>
            <p:cNvSpPr txBox="1"/>
            <p:nvPr/>
          </p:nvSpPr>
          <p:spPr>
            <a:xfrm>
              <a:off x="5359162" y="2132664"/>
              <a:ext cx="1912837" cy="461665"/>
            </a:xfrm>
            <a:prstGeom prst="rect">
              <a:avLst/>
            </a:prstGeom>
            <a:noFill/>
            <a:ln>
              <a:noFill/>
            </a:ln>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定义接口</a:t>
              </a:r>
            </a:p>
          </p:txBody>
        </p:sp>
      </p:grpSp>
    </p:spTree>
    <p:extLst>
      <p:ext uri="{BB962C8B-B14F-4D97-AF65-F5344CB8AC3E}">
        <p14:creationId xmlns:p14="http://schemas.microsoft.com/office/powerpoint/2010/main" val="4294299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用一致的方式使用四种不同的运算组件</a:t>
            </a:r>
          </a:p>
        </p:txBody>
      </p:sp>
      <p:sp>
        <p:nvSpPr>
          <p:cNvPr id="3" name="标题 2"/>
          <p:cNvSpPr>
            <a:spLocks noGrp="1"/>
          </p:cNvSpPr>
          <p:nvPr>
            <p:ph type="title"/>
          </p:nvPr>
        </p:nvSpPr>
        <p:spPr/>
        <p:txBody>
          <a:bodyPr/>
          <a:lstStyle/>
          <a:p>
            <a:r>
              <a:rPr lang="zh-CN" altLang="en-US" dirty="0"/>
              <a:t>使用接口之后</a:t>
            </a:r>
          </a:p>
        </p:txBody>
      </p:sp>
      <p:pic>
        <p:nvPicPr>
          <p:cNvPr id="4" name="图片 3"/>
          <p:cNvPicPr>
            <a:picLocks noChangeAspect="1"/>
          </p:cNvPicPr>
          <p:nvPr/>
        </p:nvPicPr>
        <p:blipFill>
          <a:blip r:embed="rId2"/>
          <a:stretch>
            <a:fillRect/>
          </a:stretch>
        </p:blipFill>
        <p:spPr>
          <a:xfrm>
            <a:off x="612000" y="2169000"/>
            <a:ext cx="8100000" cy="4104812"/>
          </a:xfrm>
          <a:prstGeom prst="rect">
            <a:avLst/>
          </a:prstGeom>
          <a:ln>
            <a:solidFill>
              <a:schemeClr val="tx2"/>
            </a:solidFill>
          </a:ln>
        </p:spPr>
      </p:pic>
      <p:grpSp>
        <p:nvGrpSpPr>
          <p:cNvPr id="13" name="组合 12"/>
          <p:cNvGrpSpPr/>
          <p:nvPr/>
        </p:nvGrpSpPr>
        <p:grpSpPr>
          <a:xfrm>
            <a:off x="675534" y="2251090"/>
            <a:ext cx="5359233" cy="4492493"/>
            <a:chOff x="675534" y="2251090"/>
            <a:chExt cx="5359233" cy="4492493"/>
          </a:xfrm>
        </p:grpSpPr>
        <p:sp>
          <p:nvSpPr>
            <p:cNvPr id="5" name="矩形 4"/>
            <p:cNvSpPr/>
            <p:nvPr/>
          </p:nvSpPr>
          <p:spPr>
            <a:xfrm>
              <a:off x="675534" y="2251090"/>
              <a:ext cx="1559666" cy="334066"/>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6" name="矩形 5"/>
            <p:cNvSpPr/>
            <p:nvPr/>
          </p:nvSpPr>
          <p:spPr>
            <a:xfrm>
              <a:off x="675534" y="3319977"/>
              <a:ext cx="1559666" cy="334066"/>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7" name="矩形 6"/>
            <p:cNvSpPr/>
            <p:nvPr/>
          </p:nvSpPr>
          <p:spPr>
            <a:xfrm>
              <a:off x="675534" y="4380089"/>
              <a:ext cx="1559666" cy="334066"/>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8" name="矩形 7"/>
            <p:cNvSpPr/>
            <p:nvPr/>
          </p:nvSpPr>
          <p:spPr>
            <a:xfrm>
              <a:off x="681179" y="5440201"/>
              <a:ext cx="1559666" cy="334066"/>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9" name="直接箭头连接符 8"/>
            <p:cNvCxnSpPr>
              <a:endCxn id="8" idx="2"/>
            </p:cNvCxnSpPr>
            <p:nvPr/>
          </p:nvCxnSpPr>
          <p:spPr>
            <a:xfrm flipH="1" flipV="1">
              <a:off x="1461012" y="5774267"/>
              <a:ext cx="1850988" cy="748126"/>
            </a:xfrm>
            <a:prstGeom prst="straightConnector1">
              <a:avLst/>
            </a:prstGeom>
            <a:ln w="5715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368348" y="6281918"/>
              <a:ext cx="2666419" cy="461665"/>
            </a:xfrm>
            <a:prstGeom prst="rect">
              <a:avLst/>
            </a:prstGeom>
            <a:noFill/>
            <a:ln>
              <a:noFill/>
            </a:ln>
          </p:spPr>
          <p:txBody>
            <a:bodyPr wrap="square" rtlCol="0">
              <a:spAutoFit/>
            </a:bodyPr>
            <a:lstStyle/>
            <a:p>
              <a:r>
                <a:rPr lang="zh-CN" altLang="en-US" sz="2400" dirty="0">
                  <a:solidFill>
                    <a:srgbClr val="00B050"/>
                  </a:solidFill>
                  <a:latin typeface="微软雅黑" panose="020B0503020204020204" pitchFamily="34" charset="-122"/>
                  <a:ea typeface="微软雅黑" panose="020B0503020204020204" pitchFamily="34" charset="-122"/>
                </a:rPr>
                <a:t>相同的接口</a:t>
              </a:r>
            </a:p>
          </p:txBody>
        </p:sp>
      </p:grpSp>
      <p:grpSp>
        <p:nvGrpSpPr>
          <p:cNvPr id="14" name="组合 13"/>
          <p:cNvGrpSpPr/>
          <p:nvPr/>
        </p:nvGrpSpPr>
        <p:grpSpPr>
          <a:xfrm>
            <a:off x="3864546" y="1607036"/>
            <a:ext cx="5537266" cy="4167231"/>
            <a:chOff x="675534" y="1607036"/>
            <a:chExt cx="5537266" cy="4167231"/>
          </a:xfrm>
        </p:grpSpPr>
        <p:sp>
          <p:nvSpPr>
            <p:cNvPr id="15" name="矩形 14"/>
            <p:cNvSpPr/>
            <p:nvPr/>
          </p:nvSpPr>
          <p:spPr>
            <a:xfrm>
              <a:off x="675534" y="2251090"/>
              <a:ext cx="2507454" cy="334066"/>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6" name="矩形 15"/>
            <p:cNvSpPr/>
            <p:nvPr/>
          </p:nvSpPr>
          <p:spPr>
            <a:xfrm>
              <a:off x="675534" y="3319977"/>
              <a:ext cx="2507454" cy="334066"/>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7" name="矩形 16"/>
            <p:cNvSpPr/>
            <p:nvPr/>
          </p:nvSpPr>
          <p:spPr>
            <a:xfrm>
              <a:off x="675534" y="4380089"/>
              <a:ext cx="2507454" cy="334066"/>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8" name="矩形 17"/>
            <p:cNvSpPr/>
            <p:nvPr/>
          </p:nvSpPr>
          <p:spPr>
            <a:xfrm>
              <a:off x="681178" y="5440201"/>
              <a:ext cx="2501809" cy="334066"/>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9" name="直接箭头连接符 18"/>
            <p:cNvCxnSpPr>
              <a:endCxn id="15" idx="0"/>
            </p:cNvCxnSpPr>
            <p:nvPr/>
          </p:nvCxnSpPr>
          <p:spPr>
            <a:xfrm flipH="1">
              <a:off x="1929261" y="1904339"/>
              <a:ext cx="1433727" cy="346751"/>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546381" y="1607036"/>
              <a:ext cx="2666419" cy="461665"/>
            </a:xfrm>
            <a:prstGeom prst="rect">
              <a:avLst/>
            </a:prstGeom>
            <a:noFill/>
            <a:ln>
              <a:noFill/>
            </a:ln>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不同的组件</a:t>
              </a:r>
            </a:p>
          </p:txBody>
        </p:sp>
      </p:grpSp>
    </p:spTree>
    <p:extLst>
      <p:ext uri="{BB962C8B-B14F-4D97-AF65-F5344CB8AC3E}">
        <p14:creationId xmlns:p14="http://schemas.microsoft.com/office/powerpoint/2010/main" val="137156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现在用户希望</a:t>
            </a:r>
            <a:r>
              <a:rPr lang="zh-CN" altLang="en-US" dirty="0">
                <a:solidFill>
                  <a:srgbClr val="C00000"/>
                </a:solidFill>
              </a:rPr>
              <a:t>通过输入不同的运算符，进行不同的运算</a:t>
            </a:r>
            <a:r>
              <a:rPr lang="zh-CN" altLang="en-US" dirty="0"/>
              <a:t>。</a:t>
            </a:r>
            <a:endParaRPr lang="en-US" altLang="zh-CN" dirty="0"/>
          </a:p>
          <a:p>
            <a:r>
              <a:rPr lang="zh-CN" altLang="en-US" dirty="0"/>
              <a:t>就好像根据不同的条件，选择不同的工具。</a:t>
            </a:r>
          </a:p>
        </p:txBody>
      </p:sp>
      <p:sp>
        <p:nvSpPr>
          <p:cNvPr id="3" name="标题 2"/>
          <p:cNvSpPr>
            <a:spLocks noGrp="1"/>
          </p:cNvSpPr>
          <p:nvPr>
            <p:ph type="title"/>
          </p:nvPr>
        </p:nvSpPr>
        <p:spPr/>
        <p:txBody>
          <a:bodyPr/>
          <a:lstStyle/>
          <a:p>
            <a:r>
              <a:rPr lang="zh-CN" altLang="en-US" dirty="0"/>
              <a:t>重要的新需求</a:t>
            </a:r>
          </a:p>
        </p:txBody>
      </p:sp>
      <p:pic>
        <p:nvPicPr>
          <p:cNvPr id="4" name="图片 3"/>
          <p:cNvPicPr>
            <a:picLocks noChangeAspect="1"/>
          </p:cNvPicPr>
          <p:nvPr/>
        </p:nvPicPr>
        <p:blipFill>
          <a:blip r:embed="rId2"/>
          <a:stretch>
            <a:fillRect/>
          </a:stretch>
        </p:blipFill>
        <p:spPr>
          <a:xfrm>
            <a:off x="612000" y="2968969"/>
            <a:ext cx="6419048" cy="1676190"/>
          </a:xfrm>
          <a:prstGeom prst="rect">
            <a:avLst/>
          </a:prstGeom>
          <a:ln>
            <a:solidFill>
              <a:schemeClr val="tx2"/>
            </a:solidFill>
          </a:ln>
        </p:spPr>
      </p:pic>
      <p:pic>
        <p:nvPicPr>
          <p:cNvPr id="5" name="图片 4"/>
          <p:cNvPicPr>
            <a:picLocks noChangeAspect="1"/>
          </p:cNvPicPr>
          <p:nvPr/>
        </p:nvPicPr>
        <p:blipFill>
          <a:blip r:embed="rId3"/>
          <a:stretch>
            <a:fillRect/>
          </a:stretch>
        </p:blipFill>
        <p:spPr>
          <a:xfrm>
            <a:off x="4784277" y="2968970"/>
            <a:ext cx="3927723" cy="3700029"/>
          </a:xfrm>
          <a:prstGeom prst="rect">
            <a:avLst/>
          </a:prstGeom>
          <a:ln>
            <a:solidFill>
              <a:schemeClr val="tx2"/>
            </a:solidFill>
          </a:ln>
        </p:spPr>
      </p:pic>
      <p:grpSp>
        <p:nvGrpSpPr>
          <p:cNvPr id="8" name="组合 7"/>
          <p:cNvGrpSpPr/>
          <p:nvPr/>
        </p:nvGrpSpPr>
        <p:grpSpPr>
          <a:xfrm>
            <a:off x="612000" y="4877017"/>
            <a:ext cx="3600000" cy="1219200"/>
            <a:chOff x="612000" y="4877017"/>
            <a:chExt cx="3600000" cy="1219200"/>
          </a:xfrm>
        </p:grpSpPr>
        <p:sp>
          <p:nvSpPr>
            <p:cNvPr id="7" name="文本框 6"/>
            <p:cNvSpPr txBox="1"/>
            <p:nvPr/>
          </p:nvSpPr>
          <p:spPr>
            <a:xfrm>
              <a:off x="2011200" y="4877017"/>
              <a:ext cx="2200800" cy="1200329"/>
            </a:xfrm>
            <a:prstGeom prst="rect">
              <a:avLst/>
            </a:prstGeom>
            <a:noFill/>
            <a:ln>
              <a:noFill/>
            </a:ln>
          </p:spPr>
          <p:txBody>
            <a:bodyPr wrap="square" rtlCol="0">
              <a:spAutoFit/>
            </a:bodyPr>
            <a:lstStyle/>
            <a:p>
              <a:r>
                <a:rPr lang="zh-CN" altLang="en-US" sz="2400" dirty="0">
                  <a:solidFill>
                    <a:schemeClr val="accent2"/>
                  </a:solidFill>
                  <a:latin typeface="Calibri" panose="020F0502020204030204" pitchFamily="34" charset="0"/>
                  <a:ea typeface="+mn-ea"/>
                </a:rPr>
                <a:t>如何根据不同条件，得到对应的组件呢？</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000" y="4877017"/>
              <a:ext cx="1219200" cy="1219200"/>
            </a:xfrm>
            <a:prstGeom prst="rect">
              <a:avLst/>
            </a:prstGeom>
          </p:spPr>
        </p:pic>
      </p:grpSp>
    </p:spTree>
    <p:extLst>
      <p:ext uri="{BB962C8B-B14F-4D97-AF65-F5344CB8AC3E}">
        <p14:creationId xmlns:p14="http://schemas.microsoft.com/office/powerpoint/2010/main" val="409842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如果我们想吃炸鸡腿、汉堡包、鸡米花？</a:t>
            </a:r>
          </a:p>
        </p:txBody>
      </p:sp>
      <p:sp>
        <p:nvSpPr>
          <p:cNvPr id="3" name="标题 2"/>
          <p:cNvSpPr>
            <a:spLocks noGrp="1"/>
          </p:cNvSpPr>
          <p:nvPr>
            <p:ph type="title"/>
          </p:nvPr>
        </p:nvSpPr>
        <p:spPr/>
        <p:txBody>
          <a:bodyPr/>
          <a:lstStyle/>
          <a:p>
            <a:r>
              <a:rPr lang="zh-CN" altLang="en-US" dirty="0"/>
              <a:t>生活中的例子</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2000" y="2169000"/>
            <a:ext cx="2160000" cy="2160000"/>
          </a:xfrm>
          <a:prstGeom prst="rect">
            <a:avLst/>
          </a:prstGeom>
          <a:ln>
            <a:solidFill>
              <a:schemeClr val="tx2"/>
            </a:solidFill>
          </a:ln>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2000" y="2169000"/>
            <a:ext cx="2160000" cy="2160000"/>
          </a:xfrm>
          <a:prstGeom prst="rect">
            <a:avLst/>
          </a:prstGeom>
          <a:ln>
            <a:solidFill>
              <a:schemeClr val="tx2"/>
            </a:solidFill>
          </a:ln>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000" y="2169000"/>
            <a:ext cx="2160000" cy="2160000"/>
          </a:xfrm>
          <a:prstGeom prst="rect">
            <a:avLst/>
          </a:prstGeom>
          <a:ln>
            <a:solidFill>
              <a:schemeClr val="tx2"/>
            </a:solidFill>
          </a:ln>
        </p:spPr>
      </p:pic>
      <p:grpSp>
        <p:nvGrpSpPr>
          <p:cNvPr id="14" name="组合 13"/>
          <p:cNvGrpSpPr/>
          <p:nvPr/>
        </p:nvGrpSpPr>
        <p:grpSpPr>
          <a:xfrm>
            <a:off x="808870" y="4149000"/>
            <a:ext cx="8668130" cy="3089793"/>
            <a:chOff x="808870" y="4149000"/>
            <a:chExt cx="8668130" cy="3089793"/>
          </a:xfrm>
        </p:grpSpPr>
        <p:grpSp>
          <p:nvGrpSpPr>
            <p:cNvPr id="19" name="组合 18"/>
            <p:cNvGrpSpPr/>
            <p:nvPr/>
          </p:nvGrpSpPr>
          <p:grpSpPr>
            <a:xfrm>
              <a:off x="808870" y="4149000"/>
              <a:ext cx="5923130" cy="2520000"/>
              <a:chOff x="1923723" y="4152757"/>
              <a:chExt cx="5923130" cy="2520000"/>
            </a:xfrm>
          </p:grpSpPr>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3723" y="4872757"/>
                <a:ext cx="5296554" cy="1800000"/>
              </a:xfrm>
              <a:prstGeom prst="rect">
                <a:avLst/>
              </a:prstGeom>
              <a:ln>
                <a:solidFill>
                  <a:schemeClr val="tx2"/>
                </a:solidFill>
              </a:ln>
            </p:spPr>
          </p:pic>
          <p:cxnSp>
            <p:nvCxnSpPr>
              <p:cNvPr id="8" name="直接箭头连接符 7"/>
              <p:cNvCxnSpPr/>
              <p:nvPr/>
            </p:nvCxnSpPr>
            <p:spPr>
              <a:xfrm flipV="1">
                <a:off x="4572000" y="4159477"/>
                <a:ext cx="480907" cy="529523"/>
              </a:xfrm>
              <a:prstGeom prst="straightConnector1">
                <a:avLst/>
              </a:prstGeom>
              <a:ln w="57150">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2412000" y="4239000"/>
                <a:ext cx="1800000" cy="450000"/>
              </a:xfrm>
              <a:prstGeom prst="straightConnector1">
                <a:avLst/>
              </a:prstGeom>
              <a:ln w="57150">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4932000" y="4152757"/>
                <a:ext cx="2914853" cy="536243"/>
              </a:xfrm>
              <a:prstGeom prst="straightConnector1">
                <a:avLst/>
              </a:prstGeom>
              <a:ln w="57150">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7000" y="4201292"/>
              <a:ext cx="4050000" cy="3037501"/>
            </a:xfrm>
            <a:prstGeom prst="rect">
              <a:avLst/>
            </a:prstGeom>
          </p:spPr>
        </p:pic>
      </p:grpSp>
    </p:spTree>
    <p:extLst>
      <p:ext uri="{BB962C8B-B14F-4D97-AF65-F5344CB8AC3E}">
        <p14:creationId xmlns:p14="http://schemas.microsoft.com/office/powerpoint/2010/main" val="45465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内容占位符 2"/>
          <p:cNvSpPr>
            <a:spLocks noGrp="1"/>
          </p:cNvSpPr>
          <p:nvPr>
            <p:ph idx="1"/>
          </p:nvPr>
        </p:nvSpPr>
        <p:spPr/>
        <p:txBody>
          <a:bodyPr>
            <a:normAutofit/>
          </a:bodyPr>
          <a:lstStyle/>
          <a:p>
            <a:r>
              <a:rPr lang="zh-CN" altLang="en-US" sz="2800" dirty="0">
                <a:ea typeface="微软雅黑" panose="020B0503020204020204" pitchFamily="34" charset="-122"/>
              </a:rPr>
              <a:t>让别人帮我们做</a:t>
            </a:r>
            <a:endParaRPr lang="en-US" altLang="zh-CN" sz="2800" dirty="0">
              <a:ea typeface="微软雅黑" panose="020B0503020204020204" pitchFamily="34" charset="-122"/>
            </a:endParaRPr>
          </a:p>
          <a:p>
            <a:pPr lvl="1"/>
            <a:r>
              <a:rPr lang="zh-CN" altLang="en-US" sz="2200" dirty="0">
                <a:ea typeface="微软雅黑" panose="020B0503020204020204" pitchFamily="34" charset="-122"/>
              </a:rPr>
              <a:t>我们只需要去 </a:t>
            </a:r>
            <a:r>
              <a:rPr lang="en-US" altLang="zh-CN" sz="2200" dirty="0">
                <a:ea typeface="微软雅黑" panose="020B0503020204020204" pitchFamily="34" charset="-122"/>
              </a:rPr>
              <a:t>KFC</a:t>
            </a:r>
            <a:r>
              <a:rPr lang="zh-CN" altLang="en-US" sz="2200" dirty="0">
                <a:ea typeface="微软雅黑" panose="020B0503020204020204" pitchFamily="34" charset="-122"/>
              </a:rPr>
              <a:t>，告诉店员我们需要的食物类型，</a:t>
            </a:r>
            <a:r>
              <a:rPr lang="zh-CN" altLang="en-US" sz="2200" dirty="0">
                <a:solidFill>
                  <a:schemeClr val="accent2"/>
                </a:solidFill>
                <a:ea typeface="微软雅黑" panose="020B0503020204020204" pitchFamily="34" charset="-122"/>
              </a:rPr>
              <a:t>制作食物的这个过程，就由 </a:t>
            </a:r>
            <a:r>
              <a:rPr lang="en-US" altLang="zh-CN" sz="2200" dirty="0">
                <a:solidFill>
                  <a:schemeClr val="accent2"/>
                </a:solidFill>
                <a:ea typeface="微软雅黑" panose="020B0503020204020204" pitchFamily="34" charset="-122"/>
              </a:rPr>
              <a:t>KFC </a:t>
            </a:r>
            <a:r>
              <a:rPr lang="zh-CN" altLang="en-US" sz="2200" dirty="0">
                <a:solidFill>
                  <a:schemeClr val="accent2"/>
                </a:solidFill>
                <a:ea typeface="微软雅黑" panose="020B0503020204020204" pitchFamily="34" charset="-122"/>
              </a:rPr>
              <a:t>来完成，</a:t>
            </a:r>
            <a:r>
              <a:rPr lang="zh-CN" altLang="en-US" sz="2200" dirty="0">
                <a:solidFill>
                  <a:srgbClr val="C00000"/>
                </a:solidFill>
                <a:ea typeface="微软雅黑" panose="020B0503020204020204" pitchFamily="34" charset="-122"/>
              </a:rPr>
              <a:t>我们只管得到成品就可以了。</a:t>
            </a:r>
            <a:endParaRPr lang="en-US" altLang="zh-CN" sz="2200" dirty="0">
              <a:solidFill>
                <a:srgbClr val="C00000"/>
              </a:solidFill>
              <a:ea typeface="微软雅黑" panose="020B0503020204020204" pitchFamily="34" charset="-122"/>
            </a:endParaRPr>
          </a:p>
          <a:p>
            <a:endParaRPr lang="en-US" altLang="zh-CN" sz="2800" dirty="0">
              <a:ea typeface="微软雅黑" panose="020B0503020204020204" pitchFamily="34" charset="-122"/>
            </a:endParaRPr>
          </a:p>
          <a:p>
            <a:endParaRPr lang="en-US" altLang="zh-CN" sz="2800" dirty="0">
              <a:ea typeface="微软雅黑" panose="020B0503020204020204" pitchFamily="34" charset="-122"/>
            </a:endParaRPr>
          </a:p>
          <a:p>
            <a:endParaRPr lang="en-US" altLang="zh-CN" sz="2800" dirty="0">
              <a:ea typeface="微软雅黑" panose="020B0503020204020204" pitchFamily="34" charset="-122"/>
            </a:endParaRPr>
          </a:p>
          <a:p>
            <a:endParaRPr lang="en-US" altLang="zh-CN" sz="2800" dirty="0">
              <a:ea typeface="微软雅黑" panose="020B0503020204020204" pitchFamily="34" charset="-122"/>
            </a:endParaRPr>
          </a:p>
        </p:txBody>
      </p:sp>
      <p:sp>
        <p:nvSpPr>
          <p:cNvPr id="44034" name="标题 1"/>
          <p:cNvSpPr>
            <a:spLocks noGrp="1"/>
          </p:cNvSpPr>
          <p:nvPr>
            <p:ph type="title"/>
          </p:nvPr>
        </p:nvSpPr>
        <p:spPr/>
        <p:txBody>
          <a:bodyPr/>
          <a:lstStyle/>
          <a:p>
            <a:r>
              <a:rPr lang="zh-CN" altLang="en-US" dirty="0"/>
              <a:t>如何从 </a:t>
            </a:r>
            <a:r>
              <a:rPr lang="en-US" altLang="zh-CN" dirty="0"/>
              <a:t>KFC </a:t>
            </a:r>
            <a:r>
              <a:rPr lang="zh-CN" altLang="en-US" dirty="0"/>
              <a:t>得到食物呢？</a:t>
            </a:r>
            <a:endParaRPr lang="zh-CN" altLang="en-US" dirty="0">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0" y="3609000"/>
            <a:ext cx="3767401" cy="2520000"/>
          </a:xfrm>
          <a:prstGeom prst="rect">
            <a:avLst/>
          </a:prstGeom>
          <a:ln>
            <a:solidFill>
              <a:schemeClr val="tx2"/>
            </a:solidFill>
          </a:ln>
        </p:spPr>
      </p:pic>
      <p:sp>
        <p:nvSpPr>
          <p:cNvPr id="3" name="矩形 2"/>
          <p:cNvSpPr/>
          <p:nvPr/>
        </p:nvSpPr>
        <p:spPr>
          <a:xfrm>
            <a:off x="4816893" y="3485847"/>
            <a:ext cx="4140000" cy="1746632"/>
          </a:xfrm>
          <a:prstGeom prst="rect">
            <a:avLst/>
          </a:prstGeom>
        </p:spPr>
        <p:txBody>
          <a:bodyPr wrap="square">
            <a:spAutoFit/>
          </a:bodyPr>
          <a:lstStyle/>
          <a:p>
            <a:pPr marL="36564" indent="-185162" eaLnBrk="1" hangingPunct="1">
              <a:lnSpc>
                <a:spcPct val="125000"/>
              </a:lnSpc>
              <a:spcBef>
                <a:spcPts val="900"/>
              </a:spcBef>
              <a:buClr>
                <a:schemeClr val="accent2"/>
              </a:buClr>
              <a:buFont typeface="Georgia"/>
              <a:buChar char="▫"/>
            </a:pPr>
            <a:r>
              <a:rPr lang="zh-CN" altLang="en-US" sz="2000" dirty="0">
                <a:solidFill>
                  <a:schemeClr val="accent2"/>
                </a:solidFill>
                <a:latin typeface="Calibri" panose="020F0502020204030204" pitchFamily="34" charset="0"/>
                <a:ea typeface="微软雅黑" panose="020B0503020204020204" pitchFamily="34" charset="-122"/>
              </a:rPr>
              <a:t>获取产品的思路</a:t>
            </a:r>
            <a:endParaRPr lang="en-US" altLang="zh-CN" sz="2000" dirty="0">
              <a:solidFill>
                <a:schemeClr val="accent2"/>
              </a:solidFill>
              <a:latin typeface="Calibri" panose="020F0502020204030204" pitchFamily="34" charset="0"/>
              <a:ea typeface="微软雅黑" panose="020B0503020204020204" pitchFamily="34" charset="-122"/>
            </a:endParaRPr>
          </a:p>
          <a:p>
            <a:pPr marL="493764" lvl="1" indent="-185162" eaLnBrk="1" hangingPunct="1">
              <a:lnSpc>
                <a:spcPct val="125000"/>
              </a:lnSpc>
              <a:spcBef>
                <a:spcPts val="900"/>
              </a:spcBef>
              <a:buClr>
                <a:schemeClr val="accent2"/>
              </a:buClr>
              <a:buFont typeface="Georgia"/>
              <a:buChar char="▫"/>
            </a:pPr>
            <a:r>
              <a:rPr lang="zh-CN" altLang="en-US" sz="2000" dirty="0">
                <a:solidFill>
                  <a:srgbClr val="C00000"/>
                </a:solidFill>
                <a:latin typeface="Calibri" panose="020F0502020204030204" pitchFamily="34" charset="0"/>
                <a:ea typeface="微软雅黑" panose="020B0503020204020204" pitchFamily="34" charset="-122"/>
              </a:rPr>
              <a:t>将创建产品的过程封装到一个专门的组件（工厂类）中</a:t>
            </a:r>
            <a:r>
              <a:rPr lang="zh-CN" altLang="en-US" sz="2000" dirty="0">
                <a:solidFill>
                  <a:schemeClr val="tx2"/>
                </a:solidFill>
                <a:latin typeface="Calibri" panose="020F0502020204030204" pitchFamily="34" charset="0"/>
                <a:ea typeface="微软雅黑" panose="020B0503020204020204" pitchFamily="34" charset="-122"/>
              </a:rPr>
              <a:t>，由它</a:t>
            </a:r>
            <a:r>
              <a:rPr lang="zh-CN" altLang="en-US" sz="2000" dirty="0">
                <a:solidFill>
                  <a:schemeClr val="accent2"/>
                </a:solidFill>
                <a:latin typeface="Calibri" panose="020F0502020204030204" pitchFamily="34" charset="0"/>
                <a:ea typeface="微软雅黑" panose="020B0503020204020204" pitchFamily="34" charset="-122"/>
              </a:rPr>
              <a:t>专门负责创建产品的操作</a:t>
            </a:r>
            <a:r>
              <a:rPr lang="zh-CN" altLang="en-US" sz="2000" dirty="0">
                <a:solidFill>
                  <a:schemeClr val="tx2"/>
                </a:solidFill>
                <a:latin typeface="Calibri" panose="020F0502020204030204" pitchFamily="34" charset="0"/>
                <a:ea typeface="微软雅黑" panose="020B0503020204020204" pitchFamily="34" charset="-122"/>
              </a:rPr>
              <a:t>。</a:t>
            </a:r>
            <a:endParaRPr lang="en-US" altLang="zh-CN" sz="2000" dirty="0">
              <a:solidFill>
                <a:schemeClr val="tx2"/>
              </a:solidFill>
              <a:latin typeface="Calibri" panose="020F0502020204030204" pitchFamily="34" charset="0"/>
              <a:ea typeface="微软雅黑" panose="020B0503020204020204" pitchFamily="34" charset="-122"/>
            </a:endParaRPr>
          </a:p>
        </p:txBody>
      </p:sp>
      <p:grpSp>
        <p:nvGrpSpPr>
          <p:cNvPr id="4" name="组合 3"/>
          <p:cNvGrpSpPr/>
          <p:nvPr/>
        </p:nvGrpSpPr>
        <p:grpSpPr>
          <a:xfrm>
            <a:off x="4739401" y="5647300"/>
            <a:ext cx="4135112" cy="461665"/>
            <a:chOff x="4759587" y="5605165"/>
            <a:chExt cx="4302406" cy="461665"/>
          </a:xfrm>
        </p:grpSpPr>
        <p:sp>
          <p:nvSpPr>
            <p:cNvPr id="6" name="文本框 5"/>
            <p:cNvSpPr txBox="1"/>
            <p:nvPr/>
          </p:nvSpPr>
          <p:spPr>
            <a:xfrm>
              <a:off x="4759587" y="5605165"/>
              <a:ext cx="4302405" cy="461665"/>
            </a:xfrm>
            <a:prstGeom prst="rect">
              <a:avLst/>
            </a:prstGeom>
            <a:noFill/>
            <a:ln>
              <a:noFill/>
            </a:ln>
          </p:spPr>
          <p:txBody>
            <a:bodyPr wrap="square" rtlCol="0">
              <a:spAutoFit/>
            </a:bodyPr>
            <a:lstStyle/>
            <a:p>
              <a:pPr algn="r"/>
              <a:r>
                <a:rPr lang="zh-CN" altLang="en-US" sz="2400" dirty="0">
                  <a:solidFill>
                    <a:schemeClr val="tx2"/>
                  </a:solidFill>
                  <a:latin typeface="微软雅黑" panose="020B0503020204020204" pitchFamily="34" charset="-122"/>
                  <a:ea typeface="微软雅黑" panose="020B0503020204020204" pitchFamily="34" charset="-122"/>
                </a:rPr>
                <a:t>这种思路</a:t>
              </a:r>
              <a:r>
                <a:rPr lang="zh-CN" altLang="en-US" sz="2400" dirty="0">
                  <a:solidFill>
                    <a:srgbClr val="C00000"/>
                  </a:solidFill>
                  <a:latin typeface="微软雅黑" panose="020B0503020204020204" pitchFamily="34" charset="-122"/>
                  <a:ea typeface="微软雅黑" panose="020B0503020204020204" pitchFamily="34" charset="-122"/>
                </a:rPr>
                <a:t>就是简单工厂模式</a:t>
              </a:r>
              <a:endParaRPr lang="zh-CN" altLang="en-US" sz="2400" dirty="0">
                <a:solidFill>
                  <a:schemeClr val="tx2"/>
                </a:solidFill>
                <a:latin typeface="微软雅黑" panose="020B0503020204020204" pitchFamily="34" charset="-122"/>
                <a:ea typeface="微软雅黑" panose="020B0503020204020204" pitchFamily="34" charset="-122"/>
              </a:endParaRPr>
            </a:p>
          </p:txBody>
        </p:sp>
        <p:sp>
          <p:nvSpPr>
            <p:cNvPr id="7" name="矩形 6"/>
            <p:cNvSpPr/>
            <p:nvPr/>
          </p:nvSpPr>
          <p:spPr>
            <a:xfrm>
              <a:off x="4925928" y="5605165"/>
              <a:ext cx="4136065" cy="455325"/>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grpSp>
    </p:spTree>
    <p:extLst>
      <p:ext uri="{BB962C8B-B14F-4D97-AF65-F5344CB8AC3E}">
        <p14:creationId xmlns:p14="http://schemas.microsoft.com/office/powerpoint/2010/main" val="375894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Effect transition="in" filter="fade">
                                      <p:cBhvr>
                                        <p:cTn id="7" dur="500"/>
                                        <p:tgtEl>
                                          <p:spTgt spid="440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35">
                                            <p:txEl>
                                              <p:pRg st="1" end="1"/>
                                            </p:txEl>
                                          </p:spTgt>
                                        </p:tgtEl>
                                        <p:attrNameLst>
                                          <p:attrName>style.visibility</p:attrName>
                                        </p:attrNameLst>
                                      </p:cBhvr>
                                      <p:to>
                                        <p:strVal val="visible"/>
                                      </p:to>
                                    </p:set>
                                    <p:animEffect transition="in" filter="fade">
                                      <p:cBhvr>
                                        <p:cTn id="12" dur="500"/>
                                        <p:tgtEl>
                                          <p:spTgt spid="440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定义</a:t>
            </a:r>
            <a:endParaRPr lang="en-US" altLang="zh-CN" dirty="0"/>
          </a:p>
          <a:p>
            <a:pPr lvl="1"/>
            <a:r>
              <a:rPr lang="zh-CN" altLang="en-US" dirty="0">
                <a:solidFill>
                  <a:srgbClr val="C00000"/>
                </a:solidFill>
              </a:rPr>
              <a:t>根据外界提供的条件，创建几种可能的产品中的某一种</a:t>
            </a:r>
            <a:r>
              <a:rPr lang="zh-CN" altLang="en-US" dirty="0"/>
              <a:t>，这些产品通常都具有</a:t>
            </a:r>
            <a:r>
              <a:rPr lang="zh-CN" altLang="en-US" dirty="0">
                <a:solidFill>
                  <a:schemeClr val="accent2"/>
                </a:solidFill>
              </a:rPr>
              <a:t>相同的接口</a:t>
            </a:r>
            <a:r>
              <a:rPr lang="zh-CN" altLang="en-US" dirty="0"/>
              <a:t>。</a:t>
            </a:r>
            <a:endParaRPr lang="en-US" altLang="zh-CN" dirty="0"/>
          </a:p>
          <a:p>
            <a:r>
              <a:rPr lang="zh-CN" altLang="en-US" dirty="0"/>
              <a:t>意图</a:t>
            </a:r>
            <a:endParaRPr lang="en-US" altLang="zh-CN" dirty="0"/>
          </a:p>
          <a:p>
            <a:pPr lvl="1"/>
            <a:r>
              <a:rPr lang="zh-CN" altLang="en-US"/>
              <a:t>将产品的</a:t>
            </a:r>
            <a:r>
              <a:rPr lang="zh-CN" altLang="en-US" dirty="0">
                <a:solidFill>
                  <a:schemeClr val="accent2"/>
                </a:solidFill>
              </a:rPr>
              <a:t>创建过程</a:t>
            </a:r>
            <a:r>
              <a:rPr lang="zh-CN" altLang="en-US" dirty="0"/>
              <a:t>与</a:t>
            </a:r>
            <a:r>
              <a:rPr lang="zh-CN" altLang="en-US" dirty="0">
                <a:solidFill>
                  <a:schemeClr val="accent2"/>
                </a:solidFill>
              </a:rPr>
              <a:t>使用过程</a:t>
            </a:r>
            <a:r>
              <a:rPr lang="zh-CN" altLang="en-US" dirty="0">
                <a:solidFill>
                  <a:srgbClr val="C00000"/>
                </a:solidFill>
              </a:rPr>
              <a:t>分离</a:t>
            </a:r>
            <a:r>
              <a:rPr lang="zh-CN" altLang="en-US" dirty="0"/>
              <a:t>。</a:t>
            </a:r>
            <a:endParaRPr lang="en-US" altLang="zh-CN" dirty="0"/>
          </a:p>
        </p:txBody>
      </p:sp>
      <p:sp>
        <p:nvSpPr>
          <p:cNvPr id="3" name="标题 2"/>
          <p:cNvSpPr>
            <a:spLocks noGrp="1"/>
          </p:cNvSpPr>
          <p:nvPr>
            <p:ph type="title"/>
          </p:nvPr>
        </p:nvSpPr>
        <p:spPr/>
        <p:txBody>
          <a:bodyPr/>
          <a:lstStyle/>
          <a:p>
            <a:r>
              <a:rPr lang="zh-CN" altLang="en-US" dirty="0"/>
              <a:t>简单工厂模式</a:t>
            </a:r>
          </a:p>
        </p:txBody>
      </p:sp>
      <p:grpSp>
        <p:nvGrpSpPr>
          <p:cNvPr id="35" name="组合 34"/>
          <p:cNvGrpSpPr/>
          <p:nvPr/>
        </p:nvGrpSpPr>
        <p:grpSpPr>
          <a:xfrm>
            <a:off x="815321" y="4329000"/>
            <a:ext cx="7896679" cy="2340000"/>
            <a:chOff x="815321" y="4329000"/>
            <a:chExt cx="7896679" cy="2340000"/>
          </a:xfrm>
        </p:grpSpPr>
        <p:pic>
          <p:nvPicPr>
            <p:cNvPr id="5" name="图片 4"/>
            <p:cNvPicPr>
              <a:picLocks noChangeAspect="1"/>
            </p:cNvPicPr>
            <p:nvPr/>
          </p:nvPicPr>
          <p:blipFill>
            <a:blip r:embed="rId3"/>
            <a:stretch>
              <a:fillRect/>
            </a:stretch>
          </p:blipFill>
          <p:spPr>
            <a:xfrm>
              <a:off x="815321" y="4329000"/>
              <a:ext cx="2149372" cy="1080000"/>
            </a:xfrm>
            <a:prstGeom prst="rect">
              <a:avLst/>
            </a:prstGeom>
            <a:ln>
              <a:solidFill>
                <a:schemeClr val="tx2"/>
              </a:solidFill>
            </a:ln>
          </p:spPr>
        </p:pic>
        <p:pic>
          <p:nvPicPr>
            <p:cNvPr id="6" name="图片 5"/>
            <p:cNvPicPr>
              <a:picLocks noChangeAspect="1"/>
            </p:cNvPicPr>
            <p:nvPr/>
          </p:nvPicPr>
          <p:blipFill>
            <a:blip r:embed="rId4"/>
            <a:stretch>
              <a:fillRect/>
            </a:stretch>
          </p:blipFill>
          <p:spPr>
            <a:xfrm>
              <a:off x="815321" y="5668539"/>
              <a:ext cx="2178861" cy="1000461"/>
            </a:xfrm>
            <a:prstGeom prst="rect">
              <a:avLst/>
            </a:prstGeom>
            <a:ln>
              <a:solidFill>
                <a:schemeClr val="tx2"/>
              </a:solidFill>
            </a:ln>
          </p:spPr>
        </p:pic>
        <p:pic>
          <p:nvPicPr>
            <p:cNvPr id="7" name="图片 6"/>
            <p:cNvPicPr>
              <a:picLocks noChangeAspect="1"/>
            </p:cNvPicPr>
            <p:nvPr/>
          </p:nvPicPr>
          <p:blipFill>
            <a:blip r:embed="rId5"/>
            <a:stretch>
              <a:fillRect/>
            </a:stretch>
          </p:blipFill>
          <p:spPr>
            <a:xfrm>
              <a:off x="6552000" y="4625509"/>
              <a:ext cx="2160000" cy="1543260"/>
            </a:xfrm>
            <a:prstGeom prst="rect">
              <a:avLst/>
            </a:prstGeom>
            <a:ln>
              <a:solidFill>
                <a:schemeClr val="tx2"/>
              </a:solidFill>
            </a:ln>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3091" y="4497139"/>
              <a:ext cx="1800000" cy="1800000"/>
            </a:xfrm>
            <a:prstGeom prst="rect">
              <a:avLst/>
            </a:prstGeom>
          </p:spPr>
        </p:pic>
        <p:cxnSp>
          <p:nvCxnSpPr>
            <p:cNvPr id="13" name="直接箭头连接符 12"/>
            <p:cNvCxnSpPr/>
            <p:nvPr/>
          </p:nvCxnSpPr>
          <p:spPr>
            <a:xfrm flipH="1" flipV="1">
              <a:off x="3144694" y="5049002"/>
              <a:ext cx="573870" cy="179998"/>
            </a:xfrm>
            <a:prstGeom prst="straightConnector1">
              <a:avLst/>
            </a:prstGeom>
            <a:ln w="57150">
              <a:solidFill>
                <a:srgbClr val="C0000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3183635" y="6129000"/>
              <a:ext cx="534929" cy="180001"/>
            </a:xfrm>
            <a:prstGeom prst="straightConnector1">
              <a:avLst/>
            </a:prstGeom>
            <a:ln w="57150">
              <a:solidFill>
                <a:srgbClr val="C0000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5832000" y="5589000"/>
              <a:ext cx="575975" cy="0"/>
            </a:xfrm>
            <a:prstGeom prst="straightConnector1">
              <a:avLst/>
            </a:prstGeom>
            <a:ln w="57150">
              <a:solidFill>
                <a:srgbClr val="C0000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07876" y="2933876"/>
            <a:ext cx="2224124" cy="1223268"/>
          </a:xfrm>
          <a:prstGeom prst="rect">
            <a:avLst/>
          </a:prstGeom>
          <a:ln>
            <a:solidFill>
              <a:schemeClr val="tx2"/>
            </a:solidFill>
          </a:ln>
        </p:spPr>
      </p:pic>
      <p:grpSp>
        <p:nvGrpSpPr>
          <p:cNvPr id="21" name="组合 20"/>
          <p:cNvGrpSpPr/>
          <p:nvPr/>
        </p:nvGrpSpPr>
        <p:grpSpPr>
          <a:xfrm>
            <a:off x="3183635" y="4125278"/>
            <a:ext cx="3243327" cy="1678857"/>
            <a:chOff x="3183635" y="4125278"/>
            <a:chExt cx="3243327" cy="1678857"/>
          </a:xfrm>
        </p:grpSpPr>
        <p:cxnSp>
          <p:nvCxnSpPr>
            <p:cNvPr id="14" name="直接箭头连接符 13"/>
            <p:cNvCxnSpPr/>
            <p:nvPr/>
          </p:nvCxnSpPr>
          <p:spPr>
            <a:xfrm flipH="1">
              <a:off x="3183635" y="4125278"/>
              <a:ext cx="1989332" cy="743722"/>
            </a:xfrm>
            <a:prstGeom prst="straightConnector1">
              <a:avLst/>
            </a:prstGeom>
            <a:ln w="57150">
              <a:solidFill>
                <a:srgbClr val="00B05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3183635" y="4277678"/>
              <a:ext cx="2141734" cy="1526457"/>
            </a:xfrm>
            <a:prstGeom prst="straightConnector1">
              <a:avLst/>
            </a:prstGeom>
            <a:ln w="57150">
              <a:solidFill>
                <a:srgbClr val="00B05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5651913" y="4337144"/>
              <a:ext cx="775049" cy="711858"/>
            </a:xfrm>
            <a:prstGeom prst="straightConnector1">
              <a:avLst/>
            </a:prstGeom>
            <a:ln w="57150">
              <a:solidFill>
                <a:srgbClr val="00B05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130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在实际工程中，我们所需要得到的组件可能</a:t>
            </a:r>
            <a:r>
              <a:rPr lang="zh-CN" altLang="en-US" dirty="0">
                <a:solidFill>
                  <a:srgbClr val="C00000"/>
                </a:solidFill>
              </a:rPr>
              <a:t>相当复杂</a:t>
            </a:r>
            <a:endParaRPr lang="en-US" altLang="zh-CN" dirty="0">
              <a:solidFill>
                <a:srgbClr val="C00000"/>
              </a:solidFill>
            </a:endParaRP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简单工厂模式能</a:t>
            </a:r>
            <a:r>
              <a:rPr lang="zh-CN" altLang="en-US" dirty="0">
                <a:solidFill>
                  <a:srgbClr val="C00000"/>
                </a:solidFill>
              </a:rPr>
              <a:t>简化得到组件的过程</a:t>
            </a:r>
          </a:p>
        </p:txBody>
      </p:sp>
      <p:sp>
        <p:nvSpPr>
          <p:cNvPr id="3" name="标题 2"/>
          <p:cNvSpPr>
            <a:spLocks noGrp="1"/>
          </p:cNvSpPr>
          <p:nvPr>
            <p:ph type="title"/>
          </p:nvPr>
        </p:nvSpPr>
        <p:spPr/>
        <p:txBody>
          <a:bodyPr/>
          <a:lstStyle/>
          <a:p>
            <a:r>
              <a:rPr lang="zh-CN" altLang="en-US" dirty="0"/>
              <a:t>简单工厂模式</a:t>
            </a:r>
          </a:p>
        </p:txBody>
      </p:sp>
      <p:grpSp>
        <p:nvGrpSpPr>
          <p:cNvPr id="12" name="组合 11"/>
          <p:cNvGrpSpPr/>
          <p:nvPr/>
        </p:nvGrpSpPr>
        <p:grpSpPr>
          <a:xfrm>
            <a:off x="608924" y="2169000"/>
            <a:ext cx="7926151" cy="3574600"/>
            <a:chOff x="245849" y="2169000"/>
            <a:chExt cx="8774836" cy="3957347"/>
          </a:xfrm>
        </p:grpSpPr>
        <p:pic>
          <p:nvPicPr>
            <p:cNvPr id="4" name="图片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14600" y="2169000"/>
              <a:ext cx="5029200" cy="3957347"/>
            </a:xfrm>
            <a:prstGeom prst="rect">
              <a:avLst/>
            </a:prstGeom>
          </p:spPr>
        </p:pic>
        <p:grpSp>
          <p:nvGrpSpPr>
            <p:cNvPr id="11" name="组合 10"/>
            <p:cNvGrpSpPr/>
            <p:nvPr/>
          </p:nvGrpSpPr>
          <p:grpSpPr>
            <a:xfrm>
              <a:off x="245849" y="2244153"/>
              <a:ext cx="8774836" cy="3688495"/>
              <a:chOff x="245849" y="2244153"/>
              <a:chExt cx="8774836" cy="3688495"/>
            </a:xfrm>
          </p:grpSpPr>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252000" y="2244153"/>
                <a:ext cx="2057400" cy="1632295"/>
              </a:xfrm>
              <a:prstGeom prst="rect">
                <a:avLst/>
              </a:prstGeom>
            </p:spPr>
          </p:pic>
          <p:pic>
            <p:nvPicPr>
              <p:cNvPr id="6" name="图片 5"/>
              <p:cNvPicPr>
                <a:picLocks noChangeAspect="1"/>
              </p:cNvPicPr>
              <p:nvPr/>
            </p:nvPicPr>
            <p:blipFill>
              <a:blip r:embed="rId5">
                <a:clrChange>
                  <a:clrFrom>
                    <a:srgbClr val="FDFDFD"/>
                  </a:clrFrom>
                  <a:clrTo>
                    <a:srgbClr val="FDFDFD">
                      <a:alpha val="0"/>
                    </a:srgbClr>
                  </a:clrTo>
                </a:clrChange>
              </a:blip>
              <a:stretch>
                <a:fillRect/>
              </a:stretch>
            </p:blipFill>
            <p:spPr>
              <a:xfrm>
                <a:off x="245849" y="3952648"/>
                <a:ext cx="2063551" cy="1721381"/>
              </a:xfrm>
              <a:prstGeom prst="rect">
                <a:avLst/>
              </a:prstGeom>
            </p:spPr>
          </p:pic>
          <p:pic>
            <p:nvPicPr>
              <p:cNvPr id="7" name="图片 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6915" y="3952648"/>
                <a:ext cx="2953770" cy="1980000"/>
              </a:xfrm>
              <a:prstGeom prst="rect">
                <a:avLst/>
              </a:prstGeom>
            </p:spPr>
          </p:pic>
          <p:cxnSp>
            <p:nvCxnSpPr>
              <p:cNvPr id="8" name="直接箭头连接符 7"/>
              <p:cNvCxnSpPr/>
              <p:nvPr/>
            </p:nvCxnSpPr>
            <p:spPr>
              <a:xfrm>
                <a:off x="2052000" y="3382607"/>
                <a:ext cx="1980000" cy="907140"/>
              </a:xfrm>
              <a:prstGeom prst="straightConnector1">
                <a:avLst/>
              </a:prstGeom>
              <a:ln w="5715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1890900" y="4469747"/>
                <a:ext cx="1961100" cy="545155"/>
              </a:xfrm>
              <a:prstGeom prst="straightConnector1">
                <a:avLst/>
              </a:prstGeom>
              <a:ln w="5715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6732000" y="3830491"/>
                <a:ext cx="27000" cy="639256"/>
              </a:xfrm>
              <a:prstGeom prst="straightConnector1">
                <a:avLst/>
              </a:prstGeom>
              <a:ln w="57150">
                <a:solidFill>
                  <a:srgbClr val="C00000"/>
                </a:solidFill>
                <a:headEnd type="oval"/>
                <a:tailEnd type="ova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3063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fade">
                                      <p:cBhvr>
                                        <p:cTn id="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简单工厂模式（</a:t>
            </a:r>
            <a:r>
              <a:rPr lang="en-US" altLang="zh-CN" dirty="0"/>
              <a:t>Simple Factory Pattern</a:t>
            </a:r>
            <a:r>
              <a:rPr lang="zh-CN" altLang="en-US" dirty="0"/>
              <a:t>）</a:t>
            </a:r>
          </a:p>
        </p:txBody>
      </p:sp>
      <p:sp>
        <p:nvSpPr>
          <p:cNvPr id="4" name="文本框 3"/>
          <p:cNvSpPr txBox="1"/>
          <p:nvPr/>
        </p:nvSpPr>
        <p:spPr>
          <a:xfrm>
            <a:off x="3717000" y="1449000"/>
            <a:ext cx="4995000" cy="2015936"/>
          </a:xfrm>
          <a:prstGeom prst="rect">
            <a:avLst/>
          </a:prstGeom>
          <a:noFill/>
        </p:spPr>
        <p:txBody>
          <a:bodyPr wrap="square" rtlCol="0">
            <a:spAutoFit/>
          </a:bodyPr>
          <a:lstStyle/>
          <a:p>
            <a:pPr>
              <a:lnSpc>
                <a:spcPct val="125000"/>
              </a:lnSpc>
            </a:pPr>
            <a:r>
              <a:rPr lang="zh-CN" altLang="en-US" sz="2000" dirty="0">
                <a:solidFill>
                  <a:schemeClr val="accent2"/>
                </a:solidFill>
                <a:latin typeface="+mj-ea"/>
                <a:ea typeface="+mj-ea"/>
              </a:rPr>
              <a:t>主要内容</a:t>
            </a:r>
            <a:endParaRPr lang="en-US" altLang="zh-CN" sz="2000" dirty="0">
              <a:solidFill>
                <a:schemeClr val="accent2"/>
              </a:solidFill>
              <a:latin typeface="+mj-ea"/>
              <a:ea typeface="+mj-ea"/>
            </a:endParaRPr>
          </a:p>
          <a:p>
            <a:pPr marL="342892" indent="-342892">
              <a:lnSpc>
                <a:spcPct val="125000"/>
              </a:lnSpc>
              <a:buClr>
                <a:schemeClr val="accent1"/>
              </a:buClr>
              <a:buFont typeface="Wingdings" panose="05000000000000000000" pitchFamily="2" charset="2"/>
              <a:buChar char="n"/>
            </a:pPr>
            <a:r>
              <a:rPr lang="zh-CN" altLang="en-US" sz="1600" dirty="0">
                <a:solidFill>
                  <a:schemeClr val="tx2"/>
                </a:solidFill>
                <a:latin typeface="+mj-ea"/>
                <a:ea typeface="+mj-ea"/>
              </a:rPr>
              <a:t>面向过程的设计到简单工厂模式的</a:t>
            </a:r>
            <a:r>
              <a:rPr lang="zh-CN" altLang="en-US" sz="2000" dirty="0">
                <a:solidFill>
                  <a:srgbClr val="C00000"/>
                </a:solidFill>
                <a:latin typeface="+mj-ea"/>
                <a:ea typeface="+mj-ea"/>
              </a:rPr>
              <a:t>演进过程</a:t>
            </a:r>
            <a:endParaRPr lang="en-US" altLang="zh-CN" sz="2000" dirty="0">
              <a:solidFill>
                <a:srgbClr val="C00000"/>
              </a:solidFill>
              <a:latin typeface="+mj-ea"/>
              <a:ea typeface="+mj-ea"/>
            </a:endParaRPr>
          </a:p>
          <a:p>
            <a:pPr marL="342892" indent="-342892">
              <a:lnSpc>
                <a:spcPct val="125000"/>
              </a:lnSpc>
              <a:buClr>
                <a:schemeClr val="accent1"/>
              </a:buClr>
              <a:buFont typeface="Wingdings" panose="05000000000000000000" pitchFamily="2" charset="2"/>
              <a:buChar char="n"/>
            </a:pPr>
            <a:r>
              <a:rPr lang="zh-CN" altLang="en-US" sz="1600" dirty="0">
                <a:solidFill>
                  <a:schemeClr val="tx2"/>
                </a:solidFill>
                <a:latin typeface="+mj-ea"/>
                <a:ea typeface="+mj-ea"/>
              </a:rPr>
              <a:t>简单工厂模式的</a:t>
            </a:r>
            <a:r>
              <a:rPr lang="zh-CN" altLang="en-US" sz="2000" dirty="0">
                <a:solidFill>
                  <a:srgbClr val="C00000"/>
                </a:solidFill>
                <a:latin typeface="+mj-ea"/>
                <a:ea typeface="+mj-ea"/>
              </a:rPr>
              <a:t>结构</a:t>
            </a:r>
            <a:r>
              <a:rPr lang="zh-CN" altLang="en-US" sz="1600" dirty="0">
                <a:solidFill>
                  <a:schemeClr val="tx2"/>
                </a:solidFill>
                <a:latin typeface="+mj-ea"/>
                <a:ea typeface="+mj-ea"/>
              </a:rPr>
              <a:t>及</a:t>
            </a:r>
            <a:r>
              <a:rPr lang="zh-CN" altLang="en-US" sz="2000" dirty="0">
                <a:solidFill>
                  <a:srgbClr val="C00000"/>
                </a:solidFill>
                <a:latin typeface="+mj-ea"/>
                <a:ea typeface="+mj-ea"/>
              </a:rPr>
              <a:t>代码框架</a:t>
            </a:r>
            <a:endParaRPr lang="en-US" altLang="zh-CN" sz="2000" dirty="0">
              <a:solidFill>
                <a:srgbClr val="C00000"/>
              </a:solidFill>
              <a:latin typeface="+mj-ea"/>
              <a:ea typeface="+mj-ea"/>
            </a:endParaRPr>
          </a:p>
          <a:p>
            <a:pPr marL="342892" indent="-342892">
              <a:lnSpc>
                <a:spcPct val="125000"/>
              </a:lnSpc>
              <a:buClr>
                <a:schemeClr val="accent1"/>
              </a:buClr>
              <a:buFont typeface="Wingdings" panose="05000000000000000000" pitchFamily="2" charset="2"/>
              <a:buChar char="n"/>
            </a:pPr>
            <a:r>
              <a:rPr lang="zh-CN" altLang="en-US" sz="1600" dirty="0">
                <a:solidFill>
                  <a:schemeClr val="tx2"/>
                </a:solidFill>
                <a:latin typeface="+mj-ea"/>
                <a:ea typeface="+mj-ea"/>
              </a:rPr>
              <a:t>简单工厂模式在</a:t>
            </a:r>
            <a:r>
              <a:rPr lang="zh-CN" altLang="en-US" sz="2000" dirty="0">
                <a:solidFill>
                  <a:srgbClr val="C00000"/>
                </a:solidFill>
                <a:latin typeface="+mj-ea"/>
                <a:ea typeface="+mj-ea"/>
              </a:rPr>
              <a:t>实际工程</a:t>
            </a:r>
            <a:r>
              <a:rPr lang="zh-CN" altLang="en-US" sz="1600" dirty="0">
                <a:solidFill>
                  <a:schemeClr val="tx2"/>
                </a:solidFill>
                <a:latin typeface="+mj-ea"/>
                <a:ea typeface="+mj-ea"/>
              </a:rPr>
              <a:t>中的应用</a:t>
            </a:r>
            <a:endParaRPr lang="en-US" altLang="zh-CN" sz="1600" dirty="0">
              <a:solidFill>
                <a:schemeClr val="tx2"/>
              </a:solidFill>
              <a:latin typeface="+mj-ea"/>
              <a:ea typeface="+mj-ea"/>
            </a:endParaRPr>
          </a:p>
          <a:p>
            <a:pPr marL="342892" indent="-342892">
              <a:lnSpc>
                <a:spcPct val="125000"/>
              </a:lnSpc>
              <a:buClr>
                <a:schemeClr val="accent1"/>
              </a:buClr>
              <a:buFont typeface="Wingdings" panose="05000000000000000000" pitchFamily="2" charset="2"/>
              <a:buChar char="n"/>
            </a:pPr>
            <a:r>
              <a:rPr lang="zh-CN" altLang="en-US" sz="1600" dirty="0">
                <a:solidFill>
                  <a:schemeClr val="tx2"/>
                </a:solidFill>
                <a:latin typeface="+mj-ea"/>
                <a:ea typeface="+mj-ea"/>
              </a:rPr>
              <a:t>简单工厂模式的</a:t>
            </a:r>
            <a:r>
              <a:rPr lang="zh-CN" altLang="en-US" sz="2000" dirty="0">
                <a:solidFill>
                  <a:srgbClr val="C00000"/>
                </a:solidFill>
                <a:latin typeface="+mj-ea"/>
                <a:ea typeface="+mj-ea"/>
              </a:rPr>
              <a:t>优缺点</a:t>
            </a:r>
            <a:r>
              <a:rPr lang="zh-CN" altLang="en-US" sz="1600" dirty="0">
                <a:solidFill>
                  <a:schemeClr val="tx2"/>
                </a:solidFill>
                <a:latin typeface="+mj-ea"/>
                <a:ea typeface="+mj-ea"/>
              </a:rPr>
              <a:t>及</a:t>
            </a:r>
            <a:r>
              <a:rPr lang="zh-CN" altLang="en-US" sz="2000" dirty="0">
                <a:solidFill>
                  <a:srgbClr val="C00000"/>
                </a:solidFill>
                <a:latin typeface="+mj-ea"/>
                <a:ea typeface="+mj-ea"/>
              </a:rPr>
              <a:t>适用范围</a:t>
            </a:r>
            <a:endParaRPr lang="en-US" altLang="zh-CN" sz="2000" dirty="0">
              <a:solidFill>
                <a:schemeClr val="tx2"/>
              </a:solidFill>
              <a:latin typeface="+mj-ea"/>
              <a:ea typeface="+mj-ea"/>
            </a:endParaRPr>
          </a:p>
        </p:txBody>
      </p:sp>
      <p:sp>
        <p:nvSpPr>
          <p:cNvPr id="8" name="文本框 7"/>
          <p:cNvSpPr txBox="1"/>
          <p:nvPr/>
        </p:nvSpPr>
        <p:spPr>
          <a:xfrm>
            <a:off x="431999" y="3536486"/>
            <a:ext cx="5313121" cy="1246495"/>
          </a:xfrm>
          <a:prstGeom prst="rect">
            <a:avLst/>
          </a:prstGeom>
          <a:noFill/>
        </p:spPr>
        <p:txBody>
          <a:bodyPr wrap="square" rtlCol="0">
            <a:spAutoFit/>
          </a:bodyPr>
          <a:lstStyle/>
          <a:p>
            <a:pPr>
              <a:lnSpc>
                <a:spcPct val="125000"/>
              </a:lnSpc>
            </a:pPr>
            <a:r>
              <a:rPr lang="zh-CN" altLang="en-US" sz="2000" dirty="0">
                <a:solidFill>
                  <a:schemeClr val="accent2"/>
                </a:solidFill>
                <a:latin typeface="+mj-ea"/>
                <a:ea typeface="+mj-ea"/>
              </a:rPr>
              <a:t>重点</a:t>
            </a:r>
            <a:endParaRPr lang="en-US" altLang="zh-CN" sz="2000" dirty="0">
              <a:solidFill>
                <a:schemeClr val="accent2"/>
              </a:solidFill>
              <a:latin typeface="+mj-ea"/>
              <a:ea typeface="+mj-ea"/>
            </a:endParaRPr>
          </a:p>
          <a:p>
            <a:pPr marL="342892" lvl="0" indent="-342892">
              <a:lnSpc>
                <a:spcPct val="125000"/>
              </a:lnSpc>
              <a:buClr>
                <a:srgbClr val="99CB38"/>
              </a:buClr>
              <a:buFont typeface="Wingdings" panose="05000000000000000000" pitchFamily="2" charset="2"/>
              <a:buChar char="n"/>
            </a:pPr>
            <a:r>
              <a:rPr lang="zh-CN" altLang="en-US" sz="1600" dirty="0">
                <a:solidFill>
                  <a:schemeClr val="tx2"/>
                </a:solidFill>
                <a:latin typeface="+mj-ea"/>
                <a:ea typeface="+mj-ea"/>
              </a:rPr>
              <a:t>面向过程的设计到简单工厂模式的</a:t>
            </a:r>
            <a:r>
              <a:rPr lang="zh-CN" altLang="en-US" sz="2000" dirty="0">
                <a:solidFill>
                  <a:srgbClr val="C00000"/>
                </a:solidFill>
                <a:latin typeface="+mj-ea"/>
                <a:ea typeface="+mj-ea"/>
              </a:rPr>
              <a:t>演进过程</a:t>
            </a:r>
            <a:endParaRPr lang="en-US" altLang="zh-CN" sz="2000" dirty="0">
              <a:solidFill>
                <a:srgbClr val="C00000"/>
              </a:solidFill>
              <a:latin typeface="+mj-ea"/>
              <a:ea typeface="+mj-ea"/>
            </a:endParaRPr>
          </a:p>
          <a:p>
            <a:pPr marL="342892" lvl="0" indent="-342892">
              <a:lnSpc>
                <a:spcPct val="125000"/>
              </a:lnSpc>
              <a:buClr>
                <a:srgbClr val="99CB38"/>
              </a:buClr>
              <a:buFont typeface="Wingdings" panose="05000000000000000000" pitchFamily="2" charset="2"/>
              <a:buChar char="n"/>
            </a:pPr>
            <a:r>
              <a:rPr lang="zh-CN" altLang="en-US" sz="1600" dirty="0">
                <a:solidFill>
                  <a:srgbClr val="455F51"/>
                </a:solidFill>
                <a:latin typeface="微软雅黑"/>
                <a:ea typeface="微软雅黑"/>
              </a:rPr>
              <a:t>简单工厂模式的</a:t>
            </a:r>
            <a:r>
              <a:rPr lang="zh-CN" altLang="en-US" sz="2000" dirty="0">
                <a:solidFill>
                  <a:srgbClr val="C00000"/>
                </a:solidFill>
                <a:latin typeface="微软雅黑"/>
                <a:ea typeface="微软雅黑"/>
              </a:rPr>
              <a:t>结构</a:t>
            </a:r>
            <a:endParaRPr lang="en-US" altLang="zh-CN" sz="2000" dirty="0">
              <a:solidFill>
                <a:schemeClr val="tx2"/>
              </a:solidFill>
              <a:latin typeface="+mj-ea"/>
              <a:ea typeface="+mj-ea"/>
            </a:endParaRPr>
          </a:p>
        </p:txBody>
      </p:sp>
      <p:sp>
        <p:nvSpPr>
          <p:cNvPr id="11" name="文本框 10"/>
          <p:cNvSpPr txBox="1"/>
          <p:nvPr/>
        </p:nvSpPr>
        <p:spPr>
          <a:xfrm>
            <a:off x="4572000" y="5049000"/>
            <a:ext cx="4320000" cy="861774"/>
          </a:xfrm>
          <a:prstGeom prst="rect">
            <a:avLst/>
          </a:prstGeom>
          <a:noFill/>
        </p:spPr>
        <p:txBody>
          <a:bodyPr wrap="square" rtlCol="0">
            <a:spAutoFit/>
          </a:bodyPr>
          <a:lstStyle/>
          <a:p>
            <a:pPr>
              <a:lnSpc>
                <a:spcPct val="125000"/>
              </a:lnSpc>
            </a:pPr>
            <a:r>
              <a:rPr lang="zh-CN" altLang="en-US" sz="2000" dirty="0">
                <a:solidFill>
                  <a:schemeClr val="accent2"/>
                </a:solidFill>
                <a:latin typeface="微软雅黑" panose="020B0503020204020204" pitchFamily="34" charset="-122"/>
                <a:ea typeface="微软雅黑" panose="020B0503020204020204" pitchFamily="34" charset="-122"/>
              </a:rPr>
              <a:t>难点</a:t>
            </a:r>
            <a:endParaRPr lang="en-US" altLang="zh-CN" sz="2000" dirty="0">
              <a:solidFill>
                <a:schemeClr val="accent2"/>
              </a:solidFill>
              <a:latin typeface="微软雅黑" panose="020B0503020204020204" pitchFamily="34" charset="-122"/>
              <a:ea typeface="微软雅黑" panose="020B0503020204020204" pitchFamily="34" charset="-122"/>
            </a:endParaRPr>
          </a:p>
          <a:p>
            <a:pPr marL="342892" indent="-342892">
              <a:lnSpc>
                <a:spcPct val="125000"/>
              </a:lnSpc>
              <a:buClr>
                <a:schemeClr val="accent1"/>
              </a:buClr>
              <a:buFont typeface="Wingdings" panose="05000000000000000000" pitchFamily="2" charset="2"/>
              <a:buChar char="n"/>
            </a:pPr>
            <a:r>
              <a:rPr lang="zh-CN" altLang="en-US" dirty="0">
                <a:solidFill>
                  <a:schemeClr val="tx2"/>
                </a:solidFill>
                <a:latin typeface="微软雅黑" panose="020B0503020204020204" pitchFamily="34" charset="-122"/>
                <a:ea typeface="微软雅黑" panose="020B0503020204020204" pitchFamily="34" charset="-122"/>
              </a:rPr>
              <a:t>简单工厂模式在</a:t>
            </a:r>
            <a:r>
              <a:rPr lang="zh-CN" altLang="en-US" sz="2000" dirty="0">
                <a:solidFill>
                  <a:srgbClr val="C00000"/>
                </a:solidFill>
                <a:latin typeface="微软雅黑" panose="020B0503020204020204" pitchFamily="34" charset="-122"/>
                <a:ea typeface="微软雅黑" panose="020B0503020204020204" pitchFamily="34" charset="-122"/>
              </a:rPr>
              <a:t>实际工程</a:t>
            </a:r>
            <a:r>
              <a:rPr lang="zh-CN" altLang="en-US" dirty="0">
                <a:solidFill>
                  <a:schemeClr val="tx2"/>
                </a:solidFill>
                <a:latin typeface="微软雅黑" panose="020B0503020204020204" pitchFamily="34" charset="-122"/>
                <a:ea typeface="微软雅黑" panose="020B0503020204020204" pitchFamily="34" charset="-122"/>
              </a:rPr>
              <a:t>中的应用</a:t>
            </a:r>
            <a:endParaRPr lang="en-US" altLang="zh-CN" dirty="0">
              <a:solidFill>
                <a:schemeClr val="tx2"/>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a:stretch>
            <a:fillRect/>
          </a:stretch>
        </p:blipFill>
        <p:spPr>
          <a:xfrm>
            <a:off x="524024" y="4914000"/>
            <a:ext cx="1182696" cy="1215000"/>
          </a:xfrm>
          <a:prstGeom prst="rect">
            <a:avLst/>
          </a:prstGeom>
          <a:ln>
            <a:solidFill>
              <a:schemeClr val="tx2"/>
            </a:solidFill>
          </a:ln>
        </p:spPr>
      </p:pic>
      <p:pic>
        <p:nvPicPr>
          <p:cNvPr id="17" name="图片 16"/>
          <p:cNvPicPr>
            <a:picLocks noChangeAspect="1"/>
          </p:cNvPicPr>
          <p:nvPr/>
        </p:nvPicPr>
        <p:blipFill>
          <a:blip r:embed="rId4"/>
          <a:stretch>
            <a:fillRect/>
          </a:stretch>
        </p:blipFill>
        <p:spPr>
          <a:xfrm>
            <a:off x="1737675" y="4914000"/>
            <a:ext cx="1229066" cy="1215000"/>
          </a:xfrm>
          <a:prstGeom prst="rect">
            <a:avLst/>
          </a:prstGeom>
          <a:ln>
            <a:solidFill>
              <a:schemeClr val="tx2"/>
            </a:solidFill>
          </a:ln>
        </p:spPr>
      </p:pic>
      <p:pic>
        <p:nvPicPr>
          <p:cNvPr id="18" name="图片 17"/>
          <p:cNvPicPr>
            <a:picLocks noChangeAspect="1"/>
          </p:cNvPicPr>
          <p:nvPr/>
        </p:nvPicPr>
        <p:blipFill>
          <a:blip r:embed="rId5"/>
          <a:stretch>
            <a:fillRect/>
          </a:stretch>
        </p:blipFill>
        <p:spPr>
          <a:xfrm>
            <a:off x="2997367" y="4914000"/>
            <a:ext cx="1229066" cy="1215000"/>
          </a:xfrm>
          <a:prstGeom prst="rect">
            <a:avLst/>
          </a:prstGeom>
          <a:ln>
            <a:solidFill>
              <a:schemeClr val="tx2"/>
            </a:solidFill>
          </a:ln>
        </p:spPr>
      </p:pic>
      <p:pic>
        <p:nvPicPr>
          <p:cNvPr id="2" name="图片 1"/>
          <p:cNvPicPr>
            <a:picLocks noChangeAspect="1"/>
          </p:cNvPicPr>
          <p:nvPr/>
        </p:nvPicPr>
        <p:blipFill>
          <a:blip r:embed="rId6">
            <a:clrChange>
              <a:clrFrom>
                <a:srgbClr val="FFFFFF"/>
              </a:clrFrom>
              <a:clrTo>
                <a:srgbClr val="FFFFFF">
                  <a:alpha val="0"/>
                </a:srgbClr>
              </a:clrTo>
            </a:clrChange>
          </a:blip>
          <a:stretch>
            <a:fillRect/>
          </a:stretch>
        </p:blipFill>
        <p:spPr>
          <a:xfrm>
            <a:off x="240601" y="1922277"/>
            <a:ext cx="3407887" cy="1483189"/>
          </a:xfrm>
          <a:prstGeom prst="rect">
            <a:avLst/>
          </a:prstGeom>
        </p:spPr>
      </p:pic>
      <p:pic>
        <p:nvPicPr>
          <p:cNvPr id="13" name="图片 12"/>
          <p:cNvPicPr>
            <a:picLocks noChangeAspect="1"/>
          </p:cNvPicPr>
          <p:nvPr/>
        </p:nvPicPr>
        <p:blipFill>
          <a:blip r:embed="rId7">
            <a:clrChange>
              <a:clrFrom>
                <a:srgbClr val="FFFFFF"/>
              </a:clrFrom>
              <a:clrTo>
                <a:srgbClr val="FFFFFF">
                  <a:alpha val="0"/>
                </a:srgbClr>
              </a:clrTo>
            </a:clrChange>
          </a:blip>
          <a:stretch>
            <a:fillRect/>
          </a:stretch>
        </p:blipFill>
        <p:spPr>
          <a:xfrm>
            <a:off x="5357152" y="3536486"/>
            <a:ext cx="3534848" cy="1839466"/>
          </a:xfrm>
          <a:prstGeom prst="rect">
            <a:avLst/>
          </a:prstGeom>
        </p:spPr>
      </p:pic>
    </p:spTree>
    <p:extLst>
      <p:ext uri="{BB962C8B-B14F-4D97-AF65-F5344CB8AC3E}">
        <p14:creationId xmlns:p14="http://schemas.microsoft.com/office/powerpoint/2010/main" val="15359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比如：简单工厂模式在游戏中应用十分广泛</a:t>
            </a:r>
          </a:p>
        </p:txBody>
      </p:sp>
      <p:sp>
        <p:nvSpPr>
          <p:cNvPr id="3" name="标题 2"/>
          <p:cNvSpPr>
            <a:spLocks noGrp="1"/>
          </p:cNvSpPr>
          <p:nvPr>
            <p:ph type="title"/>
          </p:nvPr>
        </p:nvSpPr>
        <p:spPr/>
        <p:txBody>
          <a:bodyPr/>
          <a:lstStyle/>
          <a:p>
            <a:r>
              <a:rPr lang="zh-CN" altLang="en-US" dirty="0"/>
              <a:t>简单工厂模式</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1207" y="2169000"/>
            <a:ext cx="5781585" cy="4500000"/>
          </a:xfrm>
          <a:prstGeom prst="rect">
            <a:avLst/>
          </a:prstGeom>
          <a:ln>
            <a:solidFill>
              <a:schemeClr val="tx2"/>
            </a:solidFill>
          </a:ln>
        </p:spPr>
      </p:pic>
    </p:spTree>
    <p:extLst>
      <p:ext uri="{BB962C8B-B14F-4D97-AF65-F5344CB8AC3E}">
        <p14:creationId xmlns:p14="http://schemas.microsoft.com/office/powerpoint/2010/main" val="259142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292000" y="1666578"/>
            <a:ext cx="3600000" cy="4822422"/>
          </a:xfrm>
        </p:spPr>
        <p:txBody>
          <a:bodyPr>
            <a:normAutofit/>
          </a:bodyPr>
          <a:lstStyle/>
          <a:p>
            <a:r>
              <a:rPr lang="zh-CN" altLang="en-US" dirty="0">
                <a:ea typeface="微软雅黑" panose="020B0503020204020204" pitchFamily="34" charset="-122"/>
              </a:rPr>
              <a:t>创建者（</a:t>
            </a:r>
            <a:r>
              <a:rPr lang="en-US" altLang="zh-CN" dirty="0">
                <a:ea typeface="微软雅黑" panose="020B0503020204020204" pitchFamily="34" charset="-122"/>
              </a:rPr>
              <a:t>Creator</a:t>
            </a:r>
            <a:r>
              <a:rPr lang="zh-CN" altLang="en-US" dirty="0">
                <a:ea typeface="微软雅黑" panose="020B0503020204020204" pitchFamily="34" charset="-122"/>
              </a:rPr>
              <a:t>）</a:t>
            </a:r>
          </a:p>
          <a:p>
            <a:pPr lvl="1"/>
            <a:r>
              <a:rPr lang="zh-CN" altLang="en-US" dirty="0">
                <a:ea typeface="微软雅黑" panose="020B0503020204020204" pitchFamily="34" charset="-122"/>
              </a:rPr>
              <a:t>是简单工厂模式的核心，</a:t>
            </a:r>
            <a:r>
              <a:rPr lang="zh-CN" altLang="en-US" dirty="0">
                <a:solidFill>
                  <a:srgbClr val="C00000"/>
                </a:solidFill>
                <a:ea typeface="微软雅黑" panose="020B0503020204020204" pitchFamily="34" charset="-122"/>
              </a:rPr>
              <a:t>负责实现创建所有具体产品的实例</a:t>
            </a:r>
            <a:r>
              <a:rPr lang="zh-CN" altLang="en-US" dirty="0">
                <a:ea typeface="微软雅黑" panose="020B0503020204020204" pitchFamily="34" charset="-122"/>
              </a:rPr>
              <a:t>。创建者可以被外界直接调用，用于创建所需的产品对象。 </a:t>
            </a:r>
          </a:p>
          <a:p>
            <a:r>
              <a:rPr lang="zh-CN" altLang="en-US" dirty="0">
                <a:ea typeface="微软雅黑" panose="020B0503020204020204" pitchFamily="34" charset="-122"/>
              </a:rPr>
              <a:t>抽象产品（</a:t>
            </a:r>
            <a:r>
              <a:rPr lang="en-US" altLang="zh-CN" dirty="0">
                <a:ea typeface="微软雅黑" panose="020B0503020204020204" pitchFamily="34" charset="-122"/>
              </a:rPr>
              <a:t>Product</a:t>
            </a:r>
            <a:r>
              <a:rPr lang="zh-CN" altLang="en-US" dirty="0">
                <a:ea typeface="微软雅黑" panose="020B0503020204020204" pitchFamily="34" charset="-122"/>
              </a:rPr>
              <a:t>）</a:t>
            </a:r>
          </a:p>
          <a:p>
            <a:pPr lvl="1"/>
            <a:r>
              <a:rPr lang="zh-CN" altLang="en-US" dirty="0">
                <a:solidFill>
                  <a:srgbClr val="C00000"/>
                </a:solidFill>
                <a:ea typeface="微软雅黑" panose="020B0503020204020204" pitchFamily="34" charset="-122"/>
              </a:rPr>
              <a:t>是所有具体产品的父类</a:t>
            </a:r>
            <a:r>
              <a:rPr lang="zh-CN" altLang="en-US" dirty="0">
                <a:ea typeface="微软雅黑" panose="020B0503020204020204" pitchFamily="34" charset="-122"/>
              </a:rPr>
              <a:t>，它负责描述所有具体产品所共有的</a:t>
            </a:r>
            <a:r>
              <a:rPr lang="zh-CN" altLang="en-US" dirty="0">
                <a:solidFill>
                  <a:srgbClr val="C00000"/>
                </a:solidFill>
                <a:ea typeface="微软雅黑" panose="020B0503020204020204" pitchFamily="34" charset="-122"/>
              </a:rPr>
              <a:t>接口</a:t>
            </a:r>
            <a:r>
              <a:rPr lang="zh-CN" altLang="en-US" dirty="0">
                <a:ea typeface="微软雅黑" panose="020B0503020204020204" pitchFamily="34" charset="-122"/>
              </a:rPr>
              <a:t>。 </a:t>
            </a:r>
          </a:p>
          <a:p>
            <a:endParaRPr lang="zh-CN" altLang="en-US" dirty="0"/>
          </a:p>
        </p:txBody>
      </p:sp>
      <p:sp>
        <p:nvSpPr>
          <p:cNvPr id="3" name="标题 2"/>
          <p:cNvSpPr>
            <a:spLocks noGrp="1"/>
          </p:cNvSpPr>
          <p:nvPr>
            <p:ph type="title"/>
          </p:nvPr>
        </p:nvSpPr>
        <p:spPr/>
        <p:txBody>
          <a:bodyPr/>
          <a:lstStyle/>
          <a:p>
            <a:r>
              <a:rPr lang="zh-CN" altLang="en-US" dirty="0"/>
              <a:t>简单工厂模式的结构</a:t>
            </a:r>
          </a:p>
        </p:txBody>
      </p:sp>
      <p:sp>
        <p:nvSpPr>
          <p:cNvPr id="5" name="内容占位符 1"/>
          <p:cNvSpPr txBox="1">
            <a:spLocks/>
          </p:cNvSpPr>
          <p:nvPr/>
        </p:nvSpPr>
        <p:spPr>
          <a:xfrm>
            <a:off x="432000" y="1629001"/>
            <a:ext cx="2880000" cy="540000"/>
          </a:xfrm>
          <a:prstGeom prst="rect">
            <a:avLst/>
          </a:prstGeom>
        </p:spPr>
        <p:txBody>
          <a:bodyPr vert="horz">
            <a:normAutofit lnSpcReduction="10000"/>
          </a:bodyPr>
          <a:lstStyle>
            <a:lvl1pPr marL="0" indent="-251994" algn="l" rtl="0" eaLnBrk="1" latinLnBrk="0" hangingPunct="1">
              <a:lnSpc>
                <a:spcPct val="125000"/>
              </a:lnSpc>
              <a:spcBef>
                <a:spcPts val="900"/>
              </a:spcBef>
              <a:buClr>
                <a:schemeClr val="accent1"/>
              </a:buClr>
              <a:buSzPct val="50000"/>
              <a:buFont typeface="Wingdings" panose="05000000000000000000" pitchFamily="2" charset="2"/>
              <a:buChar char="p"/>
              <a:defRPr kumimoji="0" sz="2400" kern="1200" baseline="0">
                <a:solidFill>
                  <a:schemeClr val="accent2"/>
                </a:solidFill>
                <a:latin typeface="Calibri" panose="020F0502020204030204" pitchFamily="34" charset="0"/>
                <a:ea typeface="+mn-ea"/>
                <a:cs typeface="+mn-cs"/>
              </a:defRPr>
            </a:lvl1pPr>
            <a:lvl2pPr marL="493764" indent="-185162" algn="l" rtl="0" eaLnBrk="1" latinLnBrk="0" hangingPunct="1">
              <a:lnSpc>
                <a:spcPct val="125000"/>
              </a:lnSpc>
              <a:spcBef>
                <a:spcPts val="900"/>
              </a:spcBef>
              <a:buClr>
                <a:schemeClr val="accent2"/>
              </a:buClr>
              <a:buFont typeface="Georgia"/>
              <a:buChar char="▫"/>
              <a:defRPr kumimoji="0" sz="2000" kern="1200" baseline="0">
                <a:solidFill>
                  <a:schemeClr val="tx2"/>
                </a:solidFill>
                <a:latin typeface="Calibri" panose="020F0502020204030204" pitchFamily="34" charset="0"/>
                <a:ea typeface="+mn-ea"/>
                <a:cs typeface="+mn-cs"/>
              </a:defRPr>
            </a:lvl2pPr>
            <a:lvl3pPr marL="692641" indent="-164588" algn="l" rtl="0" eaLnBrk="1" latinLnBrk="0" hangingPunct="1">
              <a:lnSpc>
                <a:spcPct val="125000"/>
              </a:lnSpc>
              <a:spcBef>
                <a:spcPts val="900"/>
              </a:spcBef>
              <a:buClr>
                <a:schemeClr val="accent1"/>
              </a:buClr>
              <a:buFont typeface="Wingdings 2" panose="05020102010507070707" pitchFamily="18" charset="2"/>
              <a:buChar char=""/>
              <a:defRPr kumimoji="0" sz="2000" kern="1200" baseline="0">
                <a:solidFill>
                  <a:schemeClr val="tx2"/>
                </a:solidFill>
                <a:latin typeface="Calibri" panose="020F0502020204030204" pitchFamily="34" charset="0"/>
                <a:ea typeface="+mn-ea"/>
                <a:cs typeface="+mn-cs"/>
              </a:defRPr>
            </a:lvl3pPr>
            <a:lvl4pPr marL="884661" indent="-150872" algn="l" rtl="0" eaLnBrk="1" latinLnBrk="0" hangingPunct="1">
              <a:lnSpc>
                <a:spcPct val="125000"/>
              </a:lnSpc>
              <a:spcBef>
                <a:spcPts val="900"/>
              </a:spcBef>
              <a:buClr>
                <a:schemeClr val="accent1"/>
              </a:buClr>
              <a:buFont typeface="Wingdings 2" panose="05020102010507070707" pitchFamily="18" charset="2"/>
              <a:buChar char=""/>
              <a:defRPr kumimoji="0" sz="1800" kern="1200" baseline="0">
                <a:solidFill>
                  <a:schemeClr val="tx2"/>
                </a:solidFill>
                <a:latin typeface="Calibri" panose="020F0502020204030204" pitchFamily="34" charset="0"/>
                <a:ea typeface="+mn-ea"/>
                <a:cs typeface="+mn-cs"/>
              </a:defRPr>
            </a:lvl4pPr>
            <a:lvl5pPr marL="1042390" indent="-137157" algn="l" rtl="0" eaLnBrk="1" latinLnBrk="0" hangingPunct="1">
              <a:lnSpc>
                <a:spcPct val="125000"/>
              </a:lnSpc>
              <a:spcBef>
                <a:spcPts val="900"/>
              </a:spcBef>
              <a:buClr>
                <a:schemeClr val="accent1"/>
              </a:buClr>
              <a:buFont typeface="Wingdings 2" panose="05020102010507070707" pitchFamily="18" charset="2"/>
              <a:buChar char=""/>
              <a:defRPr kumimoji="0" sz="1800" kern="1200" baseline="0">
                <a:solidFill>
                  <a:schemeClr val="tx2"/>
                </a:solidFill>
                <a:latin typeface="Calibri" panose="020F0502020204030204" pitchFamily="34" charset="0"/>
                <a:ea typeface="+mn-ea"/>
                <a:cs typeface="+mn-cs"/>
              </a:defRPr>
            </a:lvl5pPr>
            <a:lvl6pPr marL="1206978" indent="-137157" algn="l" rtl="0" eaLnBrk="1" latinLnBrk="0" hangingPunct="1">
              <a:spcBef>
                <a:spcPts val="225"/>
              </a:spcBef>
              <a:buClr>
                <a:schemeClr val="accent1"/>
              </a:buClr>
              <a:buFont typeface="Wingdings 2" panose="05020102010507070707" pitchFamily="18" charset="2"/>
              <a:buChar char=""/>
              <a:defRPr kumimoji="0" sz="1351" kern="1200">
                <a:solidFill>
                  <a:schemeClr val="tx2"/>
                </a:solidFill>
                <a:latin typeface="+mn-lt"/>
                <a:ea typeface="+mn-ea"/>
                <a:cs typeface="+mn-cs"/>
              </a:defRPr>
            </a:lvl6pPr>
            <a:lvl7pPr marL="1371566" indent="-137157"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38" indent="-137157"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169" indent="-137157" algn="l" rtl="0" eaLnBrk="1" latinLnBrk="0" hangingPunct="1">
              <a:spcBef>
                <a:spcPts val="225"/>
              </a:spcBef>
              <a:buClr>
                <a:schemeClr val="accent1"/>
              </a:buClr>
              <a:buFont typeface="Wingdings 2" panose="05020102010507070707" pitchFamily="18" charset="2"/>
              <a:buChar char=""/>
              <a:defRPr kumimoji="0" sz="1051" kern="1200" baseline="0">
                <a:solidFill>
                  <a:schemeClr val="tx2"/>
                </a:solidFill>
                <a:latin typeface="+mn-lt"/>
                <a:ea typeface="+mn-ea"/>
                <a:cs typeface="+mn-cs"/>
              </a:defRPr>
            </a:lvl9pPr>
          </a:lstStyle>
          <a:p>
            <a:r>
              <a:rPr lang="zh-CN" altLang="en-US" dirty="0"/>
              <a:t>模式结构 </a:t>
            </a:r>
            <a:r>
              <a:rPr lang="en-US" altLang="zh-CN" dirty="0"/>
              <a:t>UML </a:t>
            </a:r>
            <a:r>
              <a:rPr lang="zh-CN" altLang="en-US" dirty="0"/>
              <a:t>图</a:t>
            </a:r>
            <a:endParaRPr lang="en-US" altLang="zh-CN" dirty="0"/>
          </a:p>
          <a:p>
            <a:pPr fontAlgn="auto">
              <a:spcAft>
                <a:spcPts val="0"/>
              </a:spcAft>
            </a:pPr>
            <a:endParaRPr lang="zh-CN" altLang="en-US" dirty="0"/>
          </a:p>
        </p:txBody>
      </p:sp>
      <p:sp>
        <p:nvSpPr>
          <p:cNvPr id="6" name="内容占位符 1"/>
          <p:cNvSpPr txBox="1">
            <a:spLocks/>
          </p:cNvSpPr>
          <p:nvPr/>
        </p:nvSpPr>
        <p:spPr>
          <a:xfrm>
            <a:off x="432000" y="4329000"/>
            <a:ext cx="4680000" cy="2340000"/>
          </a:xfrm>
          <a:prstGeom prst="rect">
            <a:avLst/>
          </a:prstGeom>
        </p:spPr>
        <p:txBody>
          <a:bodyPr vert="horz">
            <a:normAutofit/>
          </a:bodyPr>
          <a:lstStyle>
            <a:lvl1pPr marL="0" indent="-251994" algn="l" rtl="0" eaLnBrk="1" latinLnBrk="0" hangingPunct="1">
              <a:lnSpc>
                <a:spcPct val="125000"/>
              </a:lnSpc>
              <a:spcBef>
                <a:spcPts val="900"/>
              </a:spcBef>
              <a:buClr>
                <a:schemeClr val="accent1"/>
              </a:buClr>
              <a:buSzPct val="50000"/>
              <a:buFont typeface="Wingdings" panose="05000000000000000000" pitchFamily="2" charset="2"/>
              <a:buChar char="p"/>
              <a:defRPr kumimoji="0" sz="2400" kern="1200" baseline="0">
                <a:solidFill>
                  <a:schemeClr val="accent2"/>
                </a:solidFill>
                <a:latin typeface="Calibri" panose="020F0502020204030204" pitchFamily="34" charset="0"/>
                <a:ea typeface="+mn-ea"/>
                <a:cs typeface="+mn-cs"/>
              </a:defRPr>
            </a:lvl1pPr>
            <a:lvl2pPr marL="493764" indent="-185162" algn="l" rtl="0" eaLnBrk="1" latinLnBrk="0" hangingPunct="1">
              <a:lnSpc>
                <a:spcPct val="125000"/>
              </a:lnSpc>
              <a:spcBef>
                <a:spcPts val="900"/>
              </a:spcBef>
              <a:buClr>
                <a:schemeClr val="accent2"/>
              </a:buClr>
              <a:buFont typeface="Georgia"/>
              <a:buChar char="▫"/>
              <a:defRPr kumimoji="0" sz="2000" kern="1200" baseline="0">
                <a:solidFill>
                  <a:schemeClr val="tx2"/>
                </a:solidFill>
                <a:latin typeface="Calibri" panose="020F0502020204030204" pitchFamily="34" charset="0"/>
                <a:ea typeface="+mn-ea"/>
                <a:cs typeface="+mn-cs"/>
              </a:defRPr>
            </a:lvl2pPr>
            <a:lvl3pPr marL="692641" indent="-164588" algn="l" rtl="0" eaLnBrk="1" latinLnBrk="0" hangingPunct="1">
              <a:lnSpc>
                <a:spcPct val="125000"/>
              </a:lnSpc>
              <a:spcBef>
                <a:spcPts val="900"/>
              </a:spcBef>
              <a:buClr>
                <a:schemeClr val="accent1"/>
              </a:buClr>
              <a:buFont typeface="Wingdings 2" panose="05020102010507070707" pitchFamily="18" charset="2"/>
              <a:buChar char=""/>
              <a:defRPr kumimoji="0" sz="2000" kern="1200" baseline="0">
                <a:solidFill>
                  <a:schemeClr val="tx2"/>
                </a:solidFill>
                <a:latin typeface="Calibri" panose="020F0502020204030204" pitchFamily="34" charset="0"/>
                <a:ea typeface="+mn-ea"/>
                <a:cs typeface="+mn-cs"/>
              </a:defRPr>
            </a:lvl3pPr>
            <a:lvl4pPr marL="884661" indent="-150872" algn="l" rtl="0" eaLnBrk="1" latinLnBrk="0" hangingPunct="1">
              <a:lnSpc>
                <a:spcPct val="125000"/>
              </a:lnSpc>
              <a:spcBef>
                <a:spcPts val="900"/>
              </a:spcBef>
              <a:buClr>
                <a:schemeClr val="accent1"/>
              </a:buClr>
              <a:buFont typeface="Wingdings 2" panose="05020102010507070707" pitchFamily="18" charset="2"/>
              <a:buChar char=""/>
              <a:defRPr kumimoji="0" sz="1800" kern="1200" baseline="0">
                <a:solidFill>
                  <a:schemeClr val="tx2"/>
                </a:solidFill>
                <a:latin typeface="Calibri" panose="020F0502020204030204" pitchFamily="34" charset="0"/>
                <a:ea typeface="+mn-ea"/>
                <a:cs typeface="+mn-cs"/>
              </a:defRPr>
            </a:lvl4pPr>
            <a:lvl5pPr marL="1042390" indent="-137157" algn="l" rtl="0" eaLnBrk="1" latinLnBrk="0" hangingPunct="1">
              <a:lnSpc>
                <a:spcPct val="125000"/>
              </a:lnSpc>
              <a:spcBef>
                <a:spcPts val="900"/>
              </a:spcBef>
              <a:buClr>
                <a:schemeClr val="accent1"/>
              </a:buClr>
              <a:buFont typeface="Wingdings 2" panose="05020102010507070707" pitchFamily="18" charset="2"/>
              <a:buChar char=""/>
              <a:defRPr kumimoji="0" sz="1800" kern="1200" baseline="0">
                <a:solidFill>
                  <a:schemeClr val="tx2"/>
                </a:solidFill>
                <a:latin typeface="Calibri" panose="020F0502020204030204" pitchFamily="34" charset="0"/>
                <a:ea typeface="+mn-ea"/>
                <a:cs typeface="+mn-cs"/>
              </a:defRPr>
            </a:lvl5pPr>
            <a:lvl6pPr marL="1206978" indent="-137157" algn="l" rtl="0" eaLnBrk="1" latinLnBrk="0" hangingPunct="1">
              <a:spcBef>
                <a:spcPts val="225"/>
              </a:spcBef>
              <a:buClr>
                <a:schemeClr val="accent1"/>
              </a:buClr>
              <a:buFont typeface="Wingdings 2" panose="05020102010507070707" pitchFamily="18" charset="2"/>
              <a:buChar char=""/>
              <a:defRPr kumimoji="0" sz="1351" kern="1200">
                <a:solidFill>
                  <a:schemeClr val="tx2"/>
                </a:solidFill>
                <a:latin typeface="+mn-lt"/>
                <a:ea typeface="+mn-ea"/>
                <a:cs typeface="+mn-cs"/>
              </a:defRPr>
            </a:lvl6pPr>
            <a:lvl7pPr marL="1371566" indent="-137157" algn="l" rtl="0" eaLnBrk="1" latinLnBrk="0" hangingPunct="1">
              <a:spcBef>
                <a:spcPts val="225"/>
              </a:spcBef>
              <a:buClr>
                <a:schemeClr val="accent1"/>
              </a:buClr>
              <a:buFont typeface="Wingdings 2" panose="05020102010507070707" pitchFamily="18" charset="2"/>
              <a:buChar char=""/>
              <a:defRPr kumimoji="0" sz="1200" kern="1200">
                <a:solidFill>
                  <a:schemeClr val="tx2"/>
                </a:solidFill>
                <a:latin typeface="+mn-lt"/>
                <a:ea typeface="+mn-ea"/>
                <a:cs typeface="+mn-cs"/>
              </a:defRPr>
            </a:lvl7pPr>
            <a:lvl8pPr marL="1522438" indent="-137157" algn="l" rtl="0" eaLnBrk="1" latinLnBrk="0" hangingPunct="1">
              <a:spcBef>
                <a:spcPts val="225"/>
              </a:spcBef>
              <a:buClr>
                <a:schemeClr val="accent1"/>
              </a:buClr>
              <a:buFont typeface="Wingdings 2" panose="05020102010507070707" pitchFamily="18" charset="2"/>
              <a:buChar char=""/>
              <a:defRPr kumimoji="0" sz="1125" kern="1200">
                <a:solidFill>
                  <a:schemeClr val="tx2"/>
                </a:solidFill>
                <a:latin typeface="+mn-lt"/>
                <a:ea typeface="+mn-ea"/>
                <a:cs typeface="+mn-cs"/>
              </a:defRPr>
            </a:lvl8pPr>
            <a:lvl9pPr marL="1680169" indent="-137157" algn="l" rtl="0" eaLnBrk="1" latinLnBrk="0" hangingPunct="1">
              <a:spcBef>
                <a:spcPts val="225"/>
              </a:spcBef>
              <a:buClr>
                <a:schemeClr val="accent1"/>
              </a:buClr>
              <a:buFont typeface="Wingdings 2" panose="05020102010507070707" pitchFamily="18" charset="2"/>
              <a:buChar char=""/>
              <a:defRPr kumimoji="0" sz="1051" kern="1200" baseline="0">
                <a:solidFill>
                  <a:schemeClr val="tx2"/>
                </a:solidFill>
                <a:latin typeface="+mn-lt"/>
                <a:ea typeface="+mn-ea"/>
                <a:cs typeface="+mn-cs"/>
              </a:defRPr>
            </a:lvl9pPr>
          </a:lstStyle>
          <a:p>
            <a:pPr fontAlgn="auto">
              <a:spcAft>
                <a:spcPts val="0"/>
              </a:spcAft>
            </a:pPr>
            <a:r>
              <a:rPr lang="zh-CN" altLang="en-US" dirty="0">
                <a:ea typeface="微软雅黑" panose="020B0503020204020204" pitchFamily="34" charset="-122"/>
              </a:rPr>
              <a:t>具体产品（</a:t>
            </a:r>
            <a:r>
              <a:rPr lang="en-US" altLang="zh-CN" dirty="0" err="1">
                <a:ea typeface="微软雅黑" panose="020B0503020204020204" pitchFamily="34" charset="-122"/>
              </a:rPr>
              <a:t>ConcreteProduct</a:t>
            </a:r>
            <a:r>
              <a:rPr lang="zh-CN" altLang="en-US" dirty="0">
                <a:ea typeface="微软雅黑" panose="020B0503020204020204" pitchFamily="34" charset="-122"/>
              </a:rPr>
              <a:t>）</a:t>
            </a:r>
          </a:p>
          <a:p>
            <a:pPr lvl="1" fontAlgn="auto">
              <a:spcAft>
                <a:spcPts val="0"/>
              </a:spcAft>
            </a:pPr>
            <a:r>
              <a:rPr lang="zh-CN" altLang="en-US" dirty="0">
                <a:ea typeface="微软雅黑" panose="020B0503020204020204" pitchFamily="34" charset="-122"/>
              </a:rPr>
              <a:t>实现了产品接口，一般为多个，</a:t>
            </a:r>
            <a:r>
              <a:rPr lang="zh-CN" altLang="en-US" dirty="0">
                <a:solidFill>
                  <a:srgbClr val="C00000"/>
                </a:solidFill>
                <a:ea typeface="微软雅黑" panose="020B0503020204020204" pitchFamily="34" charset="-122"/>
              </a:rPr>
              <a:t>是简单工厂模式的创建目标</a:t>
            </a:r>
            <a:r>
              <a:rPr lang="zh-CN" altLang="en-US" dirty="0">
                <a:ea typeface="微软雅黑" panose="020B0503020204020204" pitchFamily="34" charset="-122"/>
              </a:rPr>
              <a:t>。创建者返回的都是</a:t>
            </a:r>
            <a:r>
              <a:rPr lang="zh-Hans-CN" altLang="en-US" dirty="0">
                <a:ea typeface="微软雅黑" panose="020B0503020204020204" pitchFamily="34" charset="-122"/>
              </a:rPr>
              <a:t>某一种</a:t>
            </a:r>
            <a:r>
              <a:rPr lang="zh-CN" altLang="en-US" dirty="0">
                <a:ea typeface="微软雅黑" panose="020B0503020204020204" pitchFamily="34" charset="-122"/>
              </a:rPr>
              <a:t>具体产品。 </a:t>
            </a:r>
          </a:p>
          <a:p>
            <a:pPr fontAlgn="auto">
              <a:spcAft>
                <a:spcPts val="0"/>
              </a:spcAft>
            </a:pPr>
            <a:endParaRPr lang="zh-CN" altLang="en-US" dirty="0"/>
          </a:p>
        </p:txBody>
      </p:sp>
      <p:pic>
        <p:nvPicPr>
          <p:cNvPr id="16" name="图片 15"/>
          <p:cNvPicPr>
            <a:picLocks noChangeAspect="1"/>
          </p:cNvPicPr>
          <p:nvPr/>
        </p:nvPicPr>
        <p:blipFill>
          <a:blip r:embed="rId3">
            <a:clrChange>
              <a:clrFrom>
                <a:srgbClr val="FFFFFF"/>
              </a:clrFrom>
              <a:clrTo>
                <a:srgbClr val="FFFFFF">
                  <a:alpha val="0"/>
                </a:srgbClr>
              </a:clrTo>
            </a:clrChange>
          </a:blip>
          <a:stretch>
            <a:fillRect/>
          </a:stretch>
        </p:blipFill>
        <p:spPr>
          <a:xfrm>
            <a:off x="441270" y="2097538"/>
            <a:ext cx="4997504" cy="2175026"/>
          </a:xfrm>
          <a:prstGeom prst="rect">
            <a:avLst/>
          </a:prstGeom>
        </p:spPr>
      </p:pic>
      <p:grpSp>
        <p:nvGrpSpPr>
          <p:cNvPr id="12" name="组合 11"/>
          <p:cNvGrpSpPr/>
          <p:nvPr/>
        </p:nvGrpSpPr>
        <p:grpSpPr>
          <a:xfrm>
            <a:off x="586411" y="3240158"/>
            <a:ext cx="1798981" cy="1084201"/>
            <a:chOff x="1282813" y="5750042"/>
            <a:chExt cx="1704755" cy="1007497"/>
          </a:xfrm>
        </p:grpSpPr>
        <p:cxnSp>
          <p:nvCxnSpPr>
            <p:cNvPr id="13" name="直接箭头连接符 12"/>
            <p:cNvCxnSpPr/>
            <p:nvPr/>
          </p:nvCxnSpPr>
          <p:spPr>
            <a:xfrm flipH="1" flipV="1">
              <a:off x="2135189" y="6488918"/>
              <a:ext cx="63187" cy="268621"/>
            </a:xfrm>
            <a:prstGeom prst="straightConnector1">
              <a:avLst/>
            </a:prstGeom>
            <a:ln w="57150">
              <a:solidFill>
                <a:srgbClr val="6600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82813" y="5750042"/>
              <a:ext cx="1704755" cy="738876"/>
            </a:xfrm>
            <a:prstGeom prst="rect">
              <a:avLst/>
            </a:prstGeom>
            <a:noFill/>
            <a:ln w="57150" cap="flat" cmpd="sng" algn="ctr">
              <a:solidFill>
                <a:srgbClr val="6600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grpSp>
        <p:nvGrpSpPr>
          <p:cNvPr id="22" name="组合 21"/>
          <p:cNvGrpSpPr/>
          <p:nvPr/>
        </p:nvGrpSpPr>
        <p:grpSpPr>
          <a:xfrm>
            <a:off x="3548268" y="1990726"/>
            <a:ext cx="1890507" cy="2143953"/>
            <a:chOff x="1810623" y="4680581"/>
            <a:chExt cx="1791488" cy="1992274"/>
          </a:xfrm>
        </p:grpSpPr>
        <p:cxnSp>
          <p:nvCxnSpPr>
            <p:cNvPr id="23" name="直接箭头连接符 22"/>
            <p:cNvCxnSpPr>
              <a:endCxn id="24" idx="0"/>
            </p:cNvCxnSpPr>
            <p:nvPr/>
          </p:nvCxnSpPr>
          <p:spPr>
            <a:xfrm flipH="1">
              <a:off x="2667712" y="4680581"/>
              <a:ext cx="934399" cy="1077914"/>
            </a:xfrm>
            <a:prstGeom prst="straightConnector1">
              <a:avLst/>
            </a:prstGeom>
            <a:ln w="57150">
              <a:solidFill>
                <a:srgbClr val="FF3399"/>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810623" y="5758495"/>
              <a:ext cx="1714175" cy="914360"/>
            </a:xfrm>
            <a:prstGeom prst="rect">
              <a:avLst/>
            </a:prstGeom>
            <a:noFill/>
            <a:ln w="57150" cap="flat" cmpd="sng" algn="ctr">
              <a:solidFill>
                <a:srgbClr val="FF339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grpSp>
        <p:nvGrpSpPr>
          <p:cNvPr id="7" name="组合 6"/>
          <p:cNvGrpSpPr/>
          <p:nvPr/>
        </p:nvGrpSpPr>
        <p:grpSpPr>
          <a:xfrm>
            <a:off x="834887" y="2148869"/>
            <a:ext cx="4603888" cy="2423133"/>
            <a:chOff x="1263341" y="5796630"/>
            <a:chExt cx="4362750" cy="2251703"/>
          </a:xfrm>
        </p:grpSpPr>
        <p:cxnSp>
          <p:nvCxnSpPr>
            <p:cNvPr id="8" name="直接箭头连接符 7"/>
            <p:cNvCxnSpPr>
              <a:endCxn id="9" idx="3"/>
            </p:cNvCxnSpPr>
            <p:nvPr/>
          </p:nvCxnSpPr>
          <p:spPr>
            <a:xfrm flipH="1" flipV="1">
              <a:off x="2450078" y="6160513"/>
              <a:ext cx="3176013" cy="1887820"/>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263341" y="5796630"/>
              <a:ext cx="1186737" cy="727767"/>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Tree>
    <p:extLst>
      <p:ext uri="{BB962C8B-B14F-4D97-AF65-F5344CB8AC3E}">
        <p14:creationId xmlns:p14="http://schemas.microsoft.com/office/powerpoint/2010/main" val="22482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fade">
                                      <p:cBhvr>
                                        <p:cTn id="15" dur="500"/>
                                        <p:tgtEl>
                                          <p:spTgt spid="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500"/>
                                        <p:tgtEl>
                                          <p:spTgt spid="6">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fade">
                                      <p:cBhvr>
                                        <p:cTn id="39" dur="500"/>
                                        <p:tgtEl>
                                          <p:spTgt spid="2">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3" end="3"/>
                                            </p:txEl>
                                          </p:spTgt>
                                        </p:tgtEl>
                                        <p:attrNameLst>
                                          <p:attrName>style.visibility</p:attrName>
                                        </p:attrNameLst>
                                      </p:cBhvr>
                                      <p:to>
                                        <p:strVal val="visible"/>
                                      </p:to>
                                    </p:set>
                                    <p:animEffect transition="in" filter="fade">
                                      <p:cBhvr>
                                        <p:cTn id="44" dur="500"/>
                                        <p:tgtEl>
                                          <p:spTgt spid="2">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animEffect transition="in" filter="fade">
                                      <p:cBhvr>
                                        <p:cTn id="49"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内容占位符 2"/>
          <p:cNvSpPr>
            <a:spLocks noGrp="1"/>
          </p:cNvSpPr>
          <p:nvPr>
            <p:ph idx="1"/>
          </p:nvPr>
        </p:nvSpPr>
        <p:spPr/>
        <p:txBody>
          <a:bodyPr>
            <a:normAutofit/>
          </a:bodyPr>
          <a:lstStyle/>
          <a:p>
            <a:r>
              <a:rPr lang="zh-CN" altLang="en-US" dirty="0">
                <a:ea typeface="微软雅黑" panose="020B0503020204020204" pitchFamily="34" charset="-122"/>
              </a:rPr>
              <a:t>分析</a:t>
            </a:r>
            <a:endParaRPr lang="en-US" altLang="zh-CN" dirty="0">
              <a:ea typeface="微软雅黑" panose="020B0503020204020204" pitchFamily="34" charset="-122"/>
            </a:endParaRPr>
          </a:p>
          <a:p>
            <a:pPr lvl="1"/>
            <a:r>
              <a:rPr lang="zh-CN" altLang="en-US" sz="1800" dirty="0">
                <a:ea typeface="微软雅黑" panose="020B0503020204020204" pitchFamily="34" charset="-122"/>
              </a:rPr>
              <a:t>程序中已经有了一个抽象产品（</a:t>
            </a:r>
            <a:r>
              <a:rPr lang="zh-CN" altLang="en-US" sz="1800" dirty="0">
                <a:solidFill>
                  <a:schemeClr val="accent2"/>
                </a:solidFill>
                <a:ea typeface="微软雅黑" panose="020B0503020204020204" pitchFamily="34" charset="-122"/>
              </a:rPr>
              <a:t>运算接口</a:t>
            </a:r>
            <a:r>
              <a:rPr lang="zh-CN" altLang="en-US" sz="1800" dirty="0">
                <a:ea typeface="微软雅黑" panose="020B0503020204020204" pitchFamily="34" charset="-122"/>
              </a:rPr>
              <a:t>）与四个具体产品（</a:t>
            </a:r>
            <a:r>
              <a:rPr lang="zh-CN" altLang="en-US" sz="1800" dirty="0">
                <a:solidFill>
                  <a:schemeClr val="accent2"/>
                </a:solidFill>
                <a:ea typeface="微软雅黑" panose="020B0503020204020204" pitchFamily="34" charset="-122"/>
              </a:rPr>
              <a:t>运算组件</a:t>
            </a:r>
            <a:r>
              <a:rPr lang="zh-CN" altLang="en-US" sz="1800" dirty="0">
                <a:ea typeface="微软雅黑" panose="020B0503020204020204" pitchFamily="34" charset="-122"/>
              </a:rPr>
              <a:t>）。</a:t>
            </a:r>
            <a:endParaRPr lang="en-US" altLang="zh-CN" dirty="0">
              <a:ea typeface="微软雅黑" panose="020B0503020204020204" pitchFamily="34" charset="-122"/>
            </a:endParaRPr>
          </a:p>
          <a:p>
            <a:endParaRPr lang="en-US" altLang="zh-CN" dirty="0">
              <a:ea typeface="微软雅黑" panose="020B0503020204020204" pitchFamily="34" charset="-122"/>
            </a:endParaRPr>
          </a:p>
          <a:p>
            <a:endParaRPr lang="en-US" altLang="zh-CN" dirty="0">
              <a:ea typeface="微软雅黑" panose="020B0503020204020204" pitchFamily="34" charset="-122"/>
            </a:endParaRPr>
          </a:p>
          <a:p>
            <a:endParaRPr lang="en-US" altLang="zh-CN" dirty="0">
              <a:ea typeface="微软雅黑" panose="020B0503020204020204" pitchFamily="34" charset="-122"/>
            </a:endParaRPr>
          </a:p>
          <a:p>
            <a:endParaRPr lang="en-US" altLang="zh-CN" dirty="0">
              <a:latin typeface="Calibri" panose="020F0502020204030204" pitchFamily="34" charset="0"/>
              <a:ea typeface="微软雅黑" panose="020B0503020204020204" pitchFamily="34" charset="-122"/>
            </a:endParaRPr>
          </a:p>
          <a:p>
            <a:pPr lvl="1"/>
            <a:endParaRPr lang="en-US" altLang="zh-CN" dirty="0">
              <a:latin typeface="Calibri" panose="020F0502020204030204" pitchFamily="34" charset="0"/>
              <a:ea typeface="微软雅黑" panose="020B0503020204020204" pitchFamily="34" charset="-122"/>
            </a:endParaRPr>
          </a:p>
          <a:p>
            <a:pPr lvl="1"/>
            <a:endParaRPr lang="en-US" altLang="zh-CN" dirty="0">
              <a:latin typeface="Calibri" panose="020F0502020204030204" pitchFamily="34" charset="0"/>
              <a:ea typeface="微软雅黑" panose="020B0503020204020204" pitchFamily="34" charset="-122"/>
            </a:endParaRPr>
          </a:p>
        </p:txBody>
      </p:sp>
      <p:sp>
        <p:nvSpPr>
          <p:cNvPr id="25602" name="标题 1"/>
          <p:cNvSpPr>
            <a:spLocks noGrp="1"/>
          </p:cNvSpPr>
          <p:nvPr>
            <p:ph type="title"/>
          </p:nvPr>
        </p:nvSpPr>
        <p:spPr/>
        <p:txBody>
          <a:bodyPr/>
          <a:lstStyle/>
          <a:p>
            <a:r>
              <a:rPr lang="zh-CN" altLang="en-US" dirty="0">
                <a:ea typeface="微软雅黑" panose="020B0503020204020204" pitchFamily="34" charset="-122"/>
              </a:rPr>
              <a:t>在四则运算程序中引入简单工厂模式</a:t>
            </a:r>
          </a:p>
        </p:txBody>
      </p:sp>
      <p:sp>
        <p:nvSpPr>
          <p:cNvPr id="3" name="文本框 2"/>
          <p:cNvSpPr txBox="1"/>
          <p:nvPr/>
        </p:nvSpPr>
        <p:spPr>
          <a:xfrm>
            <a:off x="913271" y="2519460"/>
            <a:ext cx="6660000" cy="646331"/>
          </a:xfrm>
          <a:prstGeom prst="rect">
            <a:avLst/>
          </a:prstGeom>
          <a:noFill/>
        </p:spPr>
        <p:txBody>
          <a:bodyPr wrap="square" rtlCol="0">
            <a:spAutoFit/>
          </a:bodyPr>
          <a:lstStyle/>
          <a:p>
            <a:pPr marL="0" lvl="1"/>
            <a:r>
              <a:rPr lang="zh-CN" altLang="en-US" dirty="0">
                <a:solidFill>
                  <a:srgbClr val="C00000"/>
                </a:solidFill>
                <a:ea typeface="微软雅黑" panose="020B0503020204020204" pitchFamily="34" charset="-122"/>
              </a:rPr>
              <a:t>现在只需要引入一个工厂类，负责创建具体的运算对象</a:t>
            </a:r>
            <a:r>
              <a:rPr lang="zh-CN" altLang="en-US" dirty="0">
                <a:ea typeface="微软雅黑" panose="020B0503020204020204" pitchFamily="34" charset="-122"/>
              </a:rPr>
              <a:t>。</a:t>
            </a:r>
            <a:endParaRPr lang="en-US" altLang="zh-CN" dirty="0">
              <a:ea typeface="微软雅黑" panose="020B0503020204020204" pitchFamily="34" charset="-122"/>
            </a:endParaRPr>
          </a:p>
          <a:p>
            <a:endParaRPr lang="zh-CN" altLang="en-US" dirty="0"/>
          </a:p>
        </p:txBody>
      </p:sp>
      <p:pic>
        <p:nvPicPr>
          <p:cNvPr id="2" name="图片 1"/>
          <p:cNvPicPr>
            <a:picLocks noChangeAspect="1"/>
          </p:cNvPicPr>
          <p:nvPr/>
        </p:nvPicPr>
        <p:blipFill>
          <a:blip r:embed="rId3">
            <a:clrChange>
              <a:clrFrom>
                <a:srgbClr val="FFFFFF"/>
              </a:clrFrom>
              <a:clrTo>
                <a:srgbClr val="FFFFFF">
                  <a:alpha val="0"/>
                </a:srgbClr>
              </a:clrTo>
            </a:clrChange>
          </a:blip>
          <a:stretch>
            <a:fillRect/>
          </a:stretch>
        </p:blipFill>
        <p:spPr>
          <a:xfrm>
            <a:off x="1796530" y="2824756"/>
            <a:ext cx="5401190" cy="2810674"/>
          </a:xfrm>
          <a:prstGeom prst="rect">
            <a:avLst/>
          </a:prstGeom>
        </p:spPr>
      </p:pic>
      <p:grpSp>
        <p:nvGrpSpPr>
          <p:cNvPr id="15" name="组合 14"/>
          <p:cNvGrpSpPr/>
          <p:nvPr/>
        </p:nvGrpSpPr>
        <p:grpSpPr>
          <a:xfrm>
            <a:off x="5552472" y="3040103"/>
            <a:ext cx="3591528" cy="1810999"/>
            <a:chOff x="5552472" y="3040103"/>
            <a:chExt cx="3591528" cy="1810999"/>
          </a:xfrm>
        </p:grpSpPr>
        <p:grpSp>
          <p:nvGrpSpPr>
            <p:cNvPr id="5" name="组合 4"/>
            <p:cNvGrpSpPr/>
            <p:nvPr/>
          </p:nvGrpSpPr>
          <p:grpSpPr>
            <a:xfrm>
              <a:off x="5552472" y="3040103"/>
              <a:ext cx="2020799" cy="1328923"/>
              <a:chOff x="1151448" y="5845720"/>
              <a:chExt cx="1849818" cy="1298386"/>
            </a:xfrm>
          </p:grpSpPr>
          <p:cxnSp>
            <p:nvCxnSpPr>
              <p:cNvPr id="6" name="直接箭头连接符 5"/>
              <p:cNvCxnSpPr>
                <a:endCxn id="7" idx="2"/>
              </p:cNvCxnSpPr>
              <p:nvPr/>
            </p:nvCxnSpPr>
            <p:spPr>
              <a:xfrm flipH="1" flipV="1">
                <a:off x="1803570" y="6623821"/>
                <a:ext cx="1197696" cy="520285"/>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151448" y="5845720"/>
                <a:ext cx="1304245" cy="778101"/>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16" name="文本框 15"/>
            <p:cNvSpPr txBox="1"/>
            <p:nvPr/>
          </p:nvSpPr>
          <p:spPr>
            <a:xfrm>
              <a:off x="7163520" y="4389437"/>
              <a:ext cx="1980480" cy="461665"/>
            </a:xfrm>
            <a:prstGeom prst="rect">
              <a:avLst/>
            </a:prstGeom>
            <a:noFill/>
          </p:spPr>
          <p:txBody>
            <a:bodyPr wrap="square" rtlCol="0">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工厂类</a:t>
              </a:r>
            </a:p>
          </p:txBody>
        </p:sp>
      </p:grpSp>
      <p:pic>
        <p:nvPicPr>
          <p:cNvPr id="14" name="图片 13"/>
          <p:cNvPicPr>
            <a:picLocks noChangeAspect="1"/>
          </p:cNvPicPr>
          <p:nvPr/>
        </p:nvPicPr>
        <p:blipFill>
          <a:blip r:embed="rId4">
            <a:clrChange>
              <a:clrFrom>
                <a:srgbClr val="FFFFFF"/>
              </a:clrFrom>
              <a:clrTo>
                <a:srgbClr val="FFFFFF">
                  <a:alpha val="0"/>
                </a:srgbClr>
              </a:clrTo>
            </a:clrChange>
          </a:blip>
          <a:stretch>
            <a:fillRect/>
          </a:stretch>
        </p:blipFill>
        <p:spPr>
          <a:xfrm>
            <a:off x="2140715" y="2999710"/>
            <a:ext cx="5441478" cy="2697351"/>
          </a:xfrm>
          <a:prstGeom prst="rect">
            <a:avLst/>
          </a:prstGeom>
        </p:spPr>
      </p:pic>
      <p:grpSp>
        <p:nvGrpSpPr>
          <p:cNvPr id="17" name="组合 16"/>
          <p:cNvGrpSpPr/>
          <p:nvPr/>
        </p:nvGrpSpPr>
        <p:grpSpPr>
          <a:xfrm>
            <a:off x="504665" y="5137740"/>
            <a:ext cx="6831587" cy="1219200"/>
            <a:chOff x="473394" y="4502957"/>
            <a:chExt cx="6831587" cy="1219200"/>
          </a:xfrm>
        </p:grpSpPr>
        <p:sp>
          <p:nvSpPr>
            <p:cNvPr id="18" name="文本框 17"/>
            <p:cNvSpPr txBox="1"/>
            <p:nvPr/>
          </p:nvSpPr>
          <p:spPr>
            <a:xfrm>
              <a:off x="1765259" y="5206073"/>
              <a:ext cx="5539722" cy="461665"/>
            </a:xfrm>
            <a:prstGeom prst="rect">
              <a:avLst/>
            </a:prstGeom>
            <a:noFill/>
            <a:ln>
              <a:noFill/>
            </a:ln>
          </p:spPr>
          <p:txBody>
            <a:bodyPr wrap="square" rtlCol="0">
              <a:spAutoFit/>
            </a:bodyPr>
            <a:lstStyle/>
            <a:p>
              <a:r>
                <a:rPr lang="zh-CN" altLang="en-US" sz="2400" dirty="0">
                  <a:solidFill>
                    <a:schemeClr val="accent2"/>
                  </a:solidFill>
                  <a:latin typeface="Calibri" panose="020F0502020204030204" pitchFamily="34" charset="0"/>
                  <a:ea typeface="+mn-ea"/>
                </a:rPr>
                <a:t>如何告诉工厂我们需要哪种产品呢？</a:t>
              </a: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394" y="4502957"/>
              <a:ext cx="1219200" cy="1219200"/>
            </a:xfrm>
            <a:prstGeom prst="rect">
              <a:avLst/>
            </a:prstGeom>
          </p:spPr>
        </p:pic>
      </p:grpSp>
    </p:spTree>
    <p:extLst>
      <p:ext uri="{BB962C8B-B14F-4D97-AF65-F5344CB8AC3E}">
        <p14:creationId xmlns:p14="http://schemas.microsoft.com/office/powerpoint/2010/main" val="1586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5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36378" y="2178220"/>
            <a:ext cx="5963944" cy="4490779"/>
          </a:xfrm>
          <a:prstGeom prst="rect">
            <a:avLst/>
          </a:prstGeom>
          <a:ln>
            <a:solidFill>
              <a:schemeClr val="tx2"/>
            </a:solidFill>
          </a:ln>
        </p:spPr>
      </p:pic>
      <p:sp>
        <p:nvSpPr>
          <p:cNvPr id="2" name="内容占位符 1"/>
          <p:cNvSpPr>
            <a:spLocks noGrp="1"/>
          </p:cNvSpPr>
          <p:nvPr>
            <p:ph idx="1"/>
          </p:nvPr>
        </p:nvSpPr>
        <p:spPr/>
        <p:txBody>
          <a:bodyPr/>
          <a:lstStyle/>
          <a:p>
            <a:r>
              <a:rPr lang="en-US" altLang="zh-CN" dirty="0" err="1"/>
              <a:t>OperationFactory</a:t>
            </a:r>
            <a:r>
              <a:rPr lang="en-US" altLang="zh-CN" dirty="0"/>
              <a:t> </a:t>
            </a:r>
            <a:r>
              <a:rPr lang="zh-CN" altLang="en-US" dirty="0"/>
              <a:t>类</a:t>
            </a:r>
          </a:p>
        </p:txBody>
      </p:sp>
      <p:sp>
        <p:nvSpPr>
          <p:cNvPr id="3" name="标题 2"/>
          <p:cNvSpPr>
            <a:spLocks noGrp="1"/>
          </p:cNvSpPr>
          <p:nvPr>
            <p:ph type="title"/>
          </p:nvPr>
        </p:nvSpPr>
        <p:spPr/>
        <p:txBody>
          <a:bodyPr/>
          <a:lstStyle/>
          <a:p>
            <a:r>
              <a:rPr lang="zh-CN" altLang="en-US" dirty="0"/>
              <a:t>工厂类代码实现</a:t>
            </a:r>
          </a:p>
        </p:txBody>
      </p:sp>
      <p:grpSp>
        <p:nvGrpSpPr>
          <p:cNvPr id="6" name="组合 5"/>
          <p:cNvGrpSpPr/>
          <p:nvPr/>
        </p:nvGrpSpPr>
        <p:grpSpPr>
          <a:xfrm>
            <a:off x="1054899" y="2660499"/>
            <a:ext cx="8017101" cy="1249772"/>
            <a:chOff x="1388274" y="4913489"/>
            <a:chExt cx="8017101" cy="1249772"/>
          </a:xfrm>
        </p:grpSpPr>
        <p:grpSp>
          <p:nvGrpSpPr>
            <p:cNvPr id="7" name="组合 6"/>
            <p:cNvGrpSpPr/>
            <p:nvPr/>
          </p:nvGrpSpPr>
          <p:grpSpPr>
            <a:xfrm>
              <a:off x="6419651" y="5049843"/>
              <a:ext cx="2985724" cy="1113418"/>
              <a:chOff x="6419651" y="5049843"/>
              <a:chExt cx="2985724" cy="1113418"/>
            </a:xfrm>
          </p:grpSpPr>
          <p:cxnSp>
            <p:nvCxnSpPr>
              <p:cNvPr id="9" name="直接箭头连接符 8"/>
              <p:cNvCxnSpPr>
                <a:endCxn id="8" idx="3"/>
              </p:cNvCxnSpPr>
              <p:nvPr/>
            </p:nvCxnSpPr>
            <p:spPr>
              <a:xfrm flipH="1" flipV="1">
                <a:off x="7016398" y="5049843"/>
                <a:ext cx="846666" cy="47947"/>
              </a:xfrm>
              <a:prstGeom prst="straightConnector1">
                <a:avLst/>
              </a:prstGeom>
              <a:ln w="5715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419651" y="5332264"/>
                <a:ext cx="2985724" cy="830997"/>
              </a:xfrm>
              <a:prstGeom prst="rect">
                <a:avLst/>
              </a:prstGeom>
              <a:noFill/>
            </p:spPr>
            <p:txBody>
              <a:bodyPr wrap="square" rtlCol="0">
                <a:spAutoFit/>
              </a:bodyPr>
              <a:lstStyle/>
              <a:p>
                <a:pPr algn="ctr"/>
                <a:r>
                  <a:rPr lang="zh-CN" altLang="en-US" sz="2400" dirty="0">
                    <a:solidFill>
                      <a:srgbClr val="00B050"/>
                    </a:solidFill>
                    <a:latin typeface="微软雅黑" panose="020B0503020204020204" pitchFamily="34" charset="-122"/>
                    <a:ea typeface="微软雅黑" panose="020B0503020204020204" pitchFamily="34" charset="-122"/>
                  </a:rPr>
                  <a:t>用于创建产品的功能</a:t>
                </a:r>
                <a:br>
                  <a:rPr lang="en-US" altLang="zh-CN" sz="2400" dirty="0">
                    <a:solidFill>
                      <a:srgbClr val="00B050"/>
                    </a:solidFill>
                    <a:latin typeface="微软雅黑" panose="020B0503020204020204" pitchFamily="34" charset="-122"/>
                    <a:ea typeface="微软雅黑" panose="020B0503020204020204" pitchFamily="34" charset="-122"/>
                  </a:rPr>
                </a:br>
                <a:r>
                  <a:rPr lang="zh-CN" altLang="en-US" sz="2400" dirty="0">
                    <a:solidFill>
                      <a:srgbClr val="00B050"/>
                    </a:solidFill>
                    <a:latin typeface="微软雅黑" panose="020B0503020204020204" pitchFamily="34" charset="-122"/>
                    <a:ea typeface="微软雅黑" panose="020B0503020204020204" pitchFamily="34" charset="-122"/>
                  </a:rPr>
                  <a:t>（工厂方法）</a:t>
                </a:r>
              </a:p>
            </p:txBody>
          </p:sp>
        </p:grpSp>
        <p:sp>
          <p:nvSpPr>
            <p:cNvPr id="8" name="矩形 7"/>
            <p:cNvSpPr/>
            <p:nvPr/>
          </p:nvSpPr>
          <p:spPr>
            <a:xfrm>
              <a:off x="1388274" y="4913489"/>
              <a:ext cx="5628124" cy="272708"/>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grpSp>
        <p:nvGrpSpPr>
          <p:cNvPr id="11" name="组合 10"/>
          <p:cNvGrpSpPr/>
          <p:nvPr/>
        </p:nvGrpSpPr>
        <p:grpSpPr>
          <a:xfrm>
            <a:off x="1478843" y="3093158"/>
            <a:ext cx="7437535" cy="3127023"/>
            <a:chOff x="2056425" y="4040852"/>
            <a:chExt cx="7437535" cy="930931"/>
          </a:xfrm>
        </p:grpSpPr>
        <p:grpSp>
          <p:nvGrpSpPr>
            <p:cNvPr id="12" name="组合 11"/>
            <p:cNvGrpSpPr/>
            <p:nvPr/>
          </p:nvGrpSpPr>
          <p:grpSpPr>
            <a:xfrm>
              <a:off x="5869582" y="4506317"/>
              <a:ext cx="3624378" cy="406429"/>
              <a:chOff x="5869582" y="4506317"/>
              <a:chExt cx="3624378" cy="406429"/>
            </a:xfrm>
          </p:grpSpPr>
          <p:cxnSp>
            <p:nvCxnSpPr>
              <p:cNvPr id="14" name="直接箭头连接符 13"/>
              <p:cNvCxnSpPr>
                <a:endCxn id="13" idx="3"/>
              </p:cNvCxnSpPr>
              <p:nvPr/>
            </p:nvCxnSpPr>
            <p:spPr>
              <a:xfrm flipH="1" flipV="1">
                <a:off x="5869582" y="4506317"/>
                <a:ext cx="715520" cy="282733"/>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769582" y="4665354"/>
                <a:ext cx="2724378" cy="247392"/>
              </a:xfrm>
              <a:prstGeom prst="rect">
                <a:avLst/>
              </a:prstGeom>
              <a:noFill/>
              <a:ln>
                <a:noFill/>
              </a:ln>
            </p:spPr>
            <p:txBody>
              <a:bodyPr wrap="square" rtlCol="0">
                <a:spAutoFit/>
              </a:bodyPr>
              <a:lstStyle/>
              <a:p>
                <a:pPr algn="ctr"/>
                <a:r>
                  <a:rPr lang="zh-CN" altLang="en-US" sz="2400" dirty="0">
                    <a:solidFill>
                      <a:srgbClr val="0033CC"/>
                    </a:solidFill>
                    <a:latin typeface="微软雅黑" panose="020B0503020204020204" pitchFamily="34" charset="-122"/>
                    <a:ea typeface="微软雅黑" panose="020B0503020204020204" pitchFamily="34" charset="-122"/>
                  </a:rPr>
                  <a:t>通过参数值决定创建哪种具体产品</a:t>
                </a:r>
              </a:p>
            </p:txBody>
          </p:sp>
        </p:grpSp>
        <p:sp>
          <p:nvSpPr>
            <p:cNvPr id="13" name="矩形 12"/>
            <p:cNvSpPr/>
            <p:nvPr/>
          </p:nvSpPr>
          <p:spPr>
            <a:xfrm>
              <a:off x="2056425" y="4040852"/>
              <a:ext cx="3813157" cy="930931"/>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grpSp>
      <p:grpSp>
        <p:nvGrpSpPr>
          <p:cNvPr id="18" name="组合 17"/>
          <p:cNvGrpSpPr/>
          <p:nvPr/>
        </p:nvGrpSpPr>
        <p:grpSpPr>
          <a:xfrm>
            <a:off x="636378" y="1201309"/>
            <a:ext cx="7227837" cy="1259669"/>
            <a:chOff x="1280486" y="4416652"/>
            <a:chExt cx="7227837" cy="1259669"/>
          </a:xfrm>
        </p:grpSpPr>
        <p:grpSp>
          <p:nvGrpSpPr>
            <p:cNvPr id="19" name="组合 18"/>
            <p:cNvGrpSpPr/>
            <p:nvPr/>
          </p:nvGrpSpPr>
          <p:grpSpPr>
            <a:xfrm>
              <a:off x="3703397" y="4416652"/>
              <a:ext cx="4804926" cy="1113755"/>
              <a:chOff x="3703397" y="4416652"/>
              <a:chExt cx="4804926" cy="1113755"/>
            </a:xfrm>
          </p:grpSpPr>
          <p:cxnSp>
            <p:nvCxnSpPr>
              <p:cNvPr id="21" name="直接箭头连接符 20"/>
              <p:cNvCxnSpPr>
                <a:endCxn id="20" idx="3"/>
              </p:cNvCxnSpPr>
              <p:nvPr/>
            </p:nvCxnSpPr>
            <p:spPr>
              <a:xfrm flipH="1">
                <a:off x="3703397" y="4973440"/>
                <a:ext cx="2948230" cy="556967"/>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527843" y="4416652"/>
                <a:ext cx="1980480" cy="830997"/>
              </a:xfrm>
              <a:prstGeom prst="rect">
                <a:avLst/>
              </a:prstGeom>
              <a:noFill/>
            </p:spPr>
            <p:txBody>
              <a:bodyPr wrap="square" rtlCol="0">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创建者</a:t>
                </a:r>
                <a:br>
                  <a:rPr lang="en-US" altLang="zh-CN" sz="2400" dirty="0">
                    <a:solidFill>
                      <a:srgbClr val="C00000"/>
                    </a:solidFill>
                    <a:latin typeface="微软雅黑" panose="020B0503020204020204" pitchFamily="34" charset="-122"/>
                    <a:ea typeface="微软雅黑" panose="020B0503020204020204" pitchFamily="34" charset="-122"/>
                  </a:rPr>
                </a:br>
                <a:r>
                  <a:rPr lang="zh-CN" altLang="en-US" sz="2400" dirty="0">
                    <a:solidFill>
                      <a:srgbClr val="C00000"/>
                    </a:solidFill>
                    <a:latin typeface="微软雅黑" panose="020B0503020204020204" pitchFamily="34" charset="-122"/>
                    <a:ea typeface="微软雅黑" panose="020B0503020204020204" pitchFamily="34" charset="-122"/>
                  </a:rPr>
                  <a:t>（工厂类）</a:t>
                </a:r>
              </a:p>
            </p:txBody>
          </p:sp>
        </p:grpSp>
        <p:sp>
          <p:nvSpPr>
            <p:cNvPr id="20" name="矩形 19"/>
            <p:cNvSpPr/>
            <p:nvPr/>
          </p:nvSpPr>
          <p:spPr>
            <a:xfrm>
              <a:off x="1280486" y="5384493"/>
              <a:ext cx="2422911" cy="291828"/>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grpSp>
        <p:nvGrpSpPr>
          <p:cNvPr id="24" name="组合 23"/>
          <p:cNvGrpSpPr/>
          <p:nvPr/>
        </p:nvGrpSpPr>
        <p:grpSpPr>
          <a:xfrm>
            <a:off x="5138530" y="1726966"/>
            <a:ext cx="4642440" cy="1324347"/>
            <a:chOff x="5349322" y="4125730"/>
            <a:chExt cx="4642440" cy="1324347"/>
          </a:xfrm>
        </p:grpSpPr>
        <p:grpSp>
          <p:nvGrpSpPr>
            <p:cNvPr id="25" name="组合 24"/>
            <p:cNvGrpSpPr/>
            <p:nvPr/>
          </p:nvGrpSpPr>
          <p:grpSpPr>
            <a:xfrm>
              <a:off x="7006038" y="4125730"/>
              <a:ext cx="2985724" cy="1056053"/>
              <a:chOff x="7006038" y="4125730"/>
              <a:chExt cx="2985724" cy="1056053"/>
            </a:xfrm>
          </p:grpSpPr>
          <p:cxnSp>
            <p:nvCxnSpPr>
              <p:cNvPr id="27" name="直接箭头连接符 26"/>
              <p:cNvCxnSpPr>
                <a:endCxn id="26" idx="3"/>
              </p:cNvCxnSpPr>
              <p:nvPr/>
            </p:nvCxnSpPr>
            <p:spPr>
              <a:xfrm flipH="1">
                <a:off x="7016398" y="4630283"/>
                <a:ext cx="529864" cy="551500"/>
              </a:xfrm>
              <a:prstGeom prst="straightConnector1">
                <a:avLst/>
              </a:prstGeom>
              <a:ln w="57150">
                <a:solidFill>
                  <a:srgbClr val="FF3399"/>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006038" y="4125730"/>
                <a:ext cx="2985724" cy="830997"/>
              </a:xfrm>
              <a:prstGeom prst="rect">
                <a:avLst/>
              </a:prstGeom>
              <a:noFill/>
            </p:spPr>
            <p:txBody>
              <a:bodyPr wrap="square" rtlCol="0">
                <a:spAutoFit/>
              </a:bodyPr>
              <a:lstStyle/>
              <a:p>
                <a:pPr algn="ctr"/>
                <a:r>
                  <a:rPr lang="zh-CN" altLang="en-US" sz="2400" dirty="0">
                    <a:solidFill>
                      <a:srgbClr val="FF3399"/>
                    </a:solidFill>
                    <a:latin typeface="微软雅黑" panose="020B0503020204020204" pitchFamily="34" charset="-122"/>
                    <a:ea typeface="微软雅黑" panose="020B0503020204020204" pitchFamily="34" charset="-122"/>
                  </a:rPr>
                  <a:t>参数</a:t>
                </a:r>
                <a:br>
                  <a:rPr lang="en-US" altLang="zh-CN" sz="2400" dirty="0">
                    <a:solidFill>
                      <a:srgbClr val="FF3399"/>
                    </a:solidFill>
                    <a:latin typeface="微软雅黑" panose="020B0503020204020204" pitchFamily="34" charset="-122"/>
                    <a:ea typeface="微软雅黑" panose="020B0503020204020204" pitchFamily="34" charset="-122"/>
                  </a:rPr>
                </a:br>
                <a:r>
                  <a:rPr lang="zh-CN" altLang="en-US" sz="2400" dirty="0">
                    <a:solidFill>
                      <a:srgbClr val="FF3399"/>
                    </a:solidFill>
                    <a:latin typeface="微软雅黑" panose="020B0503020204020204" pitchFamily="34" charset="-122"/>
                    <a:ea typeface="微软雅黑" panose="020B0503020204020204" pitchFamily="34" charset="-122"/>
                  </a:rPr>
                  <a:t>（产品类型）</a:t>
                </a:r>
              </a:p>
            </p:txBody>
          </p:sp>
        </p:grpSp>
        <p:sp>
          <p:nvSpPr>
            <p:cNvPr id="26" name="矩形 25"/>
            <p:cNvSpPr/>
            <p:nvPr/>
          </p:nvSpPr>
          <p:spPr>
            <a:xfrm>
              <a:off x="5349322" y="4913489"/>
              <a:ext cx="1667076" cy="536588"/>
            </a:xfrm>
            <a:prstGeom prst="rect">
              <a:avLst/>
            </a:prstGeom>
            <a:noFill/>
            <a:ln w="57150" cap="flat" cmpd="sng" algn="ctr">
              <a:solidFill>
                <a:srgbClr val="FF339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Tree>
    <p:extLst>
      <p:ext uri="{BB962C8B-B14F-4D97-AF65-F5344CB8AC3E}">
        <p14:creationId xmlns:p14="http://schemas.microsoft.com/office/powerpoint/2010/main" val="82722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612000" y="2216618"/>
            <a:ext cx="8100000" cy="3608717"/>
          </a:xfrm>
          <a:prstGeom prst="rect">
            <a:avLst/>
          </a:prstGeom>
          <a:ln>
            <a:solidFill>
              <a:schemeClr val="tx2"/>
            </a:solidFill>
          </a:ln>
        </p:spPr>
      </p:pic>
      <p:sp>
        <p:nvSpPr>
          <p:cNvPr id="2" name="内容占位符 1"/>
          <p:cNvSpPr>
            <a:spLocks noGrp="1"/>
          </p:cNvSpPr>
          <p:nvPr>
            <p:ph idx="1"/>
          </p:nvPr>
        </p:nvSpPr>
        <p:spPr/>
        <p:txBody>
          <a:bodyPr/>
          <a:lstStyle/>
          <a:p>
            <a:r>
              <a:rPr lang="zh-CN" altLang="en-US" dirty="0"/>
              <a:t>客户端代码</a:t>
            </a:r>
          </a:p>
        </p:txBody>
      </p:sp>
      <p:sp>
        <p:nvSpPr>
          <p:cNvPr id="3" name="标题 2"/>
          <p:cNvSpPr>
            <a:spLocks noGrp="1"/>
          </p:cNvSpPr>
          <p:nvPr>
            <p:ph type="title"/>
          </p:nvPr>
        </p:nvSpPr>
        <p:spPr/>
        <p:txBody>
          <a:bodyPr/>
          <a:lstStyle/>
          <a:p>
            <a:r>
              <a:rPr lang="zh-CN" altLang="en-US" dirty="0"/>
              <a:t>客户端代码实现</a:t>
            </a:r>
          </a:p>
        </p:txBody>
      </p:sp>
      <p:grpSp>
        <p:nvGrpSpPr>
          <p:cNvPr id="7" name="组合 6"/>
          <p:cNvGrpSpPr/>
          <p:nvPr/>
        </p:nvGrpSpPr>
        <p:grpSpPr>
          <a:xfrm>
            <a:off x="666045" y="1461144"/>
            <a:ext cx="8477955" cy="3156717"/>
            <a:chOff x="389820" y="1632594"/>
            <a:chExt cx="8477955" cy="3156717"/>
          </a:xfrm>
        </p:grpSpPr>
        <p:grpSp>
          <p:nvGrpSpPr>
            <p:cNvPr id="9" name="组合 8"/>
            <p:cNvGrpSpPr/>
            <p:nvPr/>
          </p:nvGrpSpPr>
          <p:grpSpPr>
            <a:xfrm>
              <a:off x="2567775" y="1632594"/>
              <a:ext cx="6300000" cy="2851917"/>
              <a:chOff x="2567775" y="1632594"/>
              <a:chExt cx="6300000" cy="2851917"/>
            </a:xfrm>
          </p:grpSpPr>
          <p:cxnSp>
            <p:nvCxnSpPr>
              <p:cNvPr id="6" name="直接箭头连接符 5"/>
              <p:cNvCxnSpPr>
                <a:endCxn id="5" idx="0"/>
              </p:cNvCxnSpPr>
              <p:nvPr/>
            </p:nvCxnSpPr>
            <p:spPr>
              <a:xfrm flipH="1">
                <a:off x="4412798" y="2262115"/>
                <a:ext cx="782978" cy="2222396"/>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567775" y="1632594"/>
                <a:ext cx="6300000" cy="461665"/>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根据运算符，得到所需的产品</a:t>
                </a:r>
                <a:r>
                  <a:rPr lang="en-US" altLang="zh-CN" sz="2400" dirty="0">
                    <a:solidFill>
                      <a:srgbClr val="C00000"/>
                    </a:solidFill>
                    <a:latin typeface="微软雅黑" panose="020B0503020204020204" pitchFamily="34" charset="-122"/>
                    <a:ea typeface="微软雅黑" panose="020B0503020204020204" pitchFamily="34" charset="-122"/>
                  </a:rPr>
                  <a:t>——</a:t>
                </a:r>
                <a:r>
                  <a:rPr lang="zh-CN" altLang="en-US" sz="2400" dirty="0">
                    <a:solidFill>
                      <a:srgbClr val="C00000"/>
                    </a:solidFill>
                    <a:latin typeface="微软雅黑" panose="020B0503020204020204" pitchFamily="34" charset="-122"/>
                    <a:ea typeface="微软雅黑" panose="020B0503020204020204" pitchFamily="34" charset="-122"/>
                  </a:rPr>
                  <a:t>运算组件</a:t>
                </a:r>
              </a:p>
            </p:txBody>
          </p:sp>
        </p:grpSp>
        <p:sp>
          <p:nvSpPr>
            <p:cNvPr id="5" name="矩形 4"/>
            <p:cNvSpPr/>
            <p:nvPr/>
          </p:nvSpPr>
          <p:spPr>
            <a:xfrm>
              <a:off x="389820" y="4484511"/>
              <a:ext cx="8045956" cy="304800"/>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dirty="0"/>
            </a:p>
          </p:txBody>
        </p:sp>
      </p:grpSp>
      <p:grpSp>
        <p:nvGrpSpPr>
          <p:cNvPr id="12" name="组合 11"/>
          <p:cNvGrpSpPr/>
          <p:nvPr/>
        </p:nvGrpSpPr>
        <p:grpSpPr>
          <a:xfrm>
            <a:off x="666045" y="4606870"/>
            <a:ext cx="7609466" cy="1961130"/>
            <a:chOff x="389820" y="4496655"/>
            <a:chExt cx="7609466" cy="1961130"/>
          </a:xfrm>
        </p:grpSpPr>
        <p:grpSp>
          <p:nvGrpSpPr>
            <p:cNvPr id="13" name="组合 12"/>
            <p:cNvGrpSpPr/>
            <p:nvPr/>
          </p:nvGrpSpPr>
          <p:grpSpPr>
            <a:xfrm>
              <a:off x="1699286" y="4801455"/>
              <a:ext cx="6300000" cy="1656330"/>
              <a:chOff x="1699286" y="4801455"/>
              <a:chExt cx="6300000" cy="1656330"/>
            </a:xfrm>
          </p:grpSpPr>
          <p:cxnSp>
            <p:nvCxnSpPr>
              <p:cNvPr id="15" name="直接箭头连接符 14"/>
              <p:cNvCxnSpPr/>
              <p:nvPr/>
            </p:nvCxnSpPr>
            <p:spPr>
              <a:xfrm flipH="1" flipV="1">
                <a:off x="3935777" y="4801455"/>
                <a:ext cx="449998" cy="1093665"/>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699286" y="5996120"/>
                <a:ext cx="6300000" cy="461665"/>
              </a:xfrm>
              <a:prstGeom prst="rect">
                <a:avLst/>
              </a:prstGeom>
              <a:noFill/>
            </p:spPr>
            <p:txBody>
              <a:bodyPr wrap="square" rtlCol="0">
                <a:spAutoFit/>
              </a:bodyPr>
              <a:lstStyle/>
              <a:p>
                <a:r>
                  <a:rPr lang="zh-CN" altLang="en-US" sz="2400" dirty="0">
                    <a:solidFill>
                      <a:srgbClr val="0033CC"/>
                    </a:solidFill>
                    <a:latin typeface="微软雅黑" panose="020B0503020204020204" pitchFamily="34" charset="-122"/>
                    <a:ea typeface="微软雅黑" panose="020B0503020204020204" pitchFamily="34" charset="-122"/>
                  </a:rPr>
                  <a:t>调用运算组件的功能</a:t>
                </a:r>
              </a:p>
            </p:txBody>
          </p:sp>
        </p:grpSp>
        <p:sp>
          <p:nvSpPr>
            <p:cNvPr id="14" name="矩形 13"/>
            <p:cNvSpPr/>
            <p:nvPr/>
          </p:nvSpPr>
          <p:spPr>
            <a:xfrm>
              <a:off x="389820" y="4496655"/>
              <a:ext cx="7145956" cy="292656"/>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grpSp>
        <p:nvGrpSpPr>
          <p:cNvPr id="17" name="组合 16"/>
          <p:cNvGrpSpPr/>
          <p:nvPr/>
        </p:nvGrpSpPr>
        <p:grpSpPr>
          <a:xfrm>
            <a:off x="6951809" y="3287909"/>
            <a:ext cx="2355536" cy="1381961"/>
            <a:chOff x="6125948" y="1437640"/>
            <a:chExt cx="2355536" cy="1381961"/>
          </a:xfrm>
        </p:grpSpPr>
        <p:cxnSp>
          <p:nvCxnSpPr>
            <p:cNvPr id="18" name="直接箭头连接符 17"/>
            <p:cNvCxnSpPr>
              <a:endCxn id="20" idx="0"/>
            </p:cNvCxnSpPr>
            <p:nvPr/>
          </p:nvCxnSpPr>
          <p:spPr>
            <a:xfrm>
              <a:off x="7346139" y="1975936"/>
              <a:ext cx="2939" cy="369857"/>
            </a:xfrm>
            <a:prstGeom prst="straightConnector1">
              <a:avLst/>
            </a:prstGeom>
            <a:ln w="57150">
              <a:solidFill>
                <a:srgbClr val="FF3399"/>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6125948" y="1437640"/>
              <a:ext cx="2355536" cy="461665"/>
            </a:xfrm>
            <a:prstGeom prst="rect">
              <a:avLst/>
            </a:prstGeom>
            <a:noFill/>
            <a:ln>
              <a:noFill/>
            </a:ln>
          </p:spPr>
          <p:txBody>
            <a:bodyPr wrap="square" rtlCol="0">
              <a:spAutoFit/>
            </a:bodyPr>
            <a:lstStyle/>
            <a:p>
              <a:r>
                <a:rPr lang="zh-CN" altLang="en-US" sz="2400" dirty="0">
                  <a:solidFill>
                    <a:srgbClr val="FF3399"/>
                  </a:solidFill>
                  <a:latin typeface="微软雅黑" panose="020B0503020204020204" pitchFamily="34" charset="-122"/>
                  <a:ea typeface="微软雅黑" panose="020B0503020204020204" pitchFamily="34" charset="-122"/>
                </a:rPr>
                <a:t>传入运算类型</a:t>
              </a:r>
            </a:p>
          </p:txBody>
        </p:sp>
        <p:sp>
          <p:nvSpPr>
            <p:cNvPr id="20" name="矩形 19"/>
            <p:cNvSpPr/>
            <p:nvPr/>
          </p:nvSpPr>
          <p:spPr>
            <a:xfrm>
              <a:off x="6881225" y="2345793"/>
              <a:ext cx="935705" cy="473808"/>
            </a:xfrm>
            <a:prstGeom prst="rect">
              <a:avLst/>
            </a:prstGeom>
            <a:noFill/>
            <a:ln w="57150" cap="flat" cmpd="sng" algn="ctr">
              <a:solidFill>
                <a:srgbClr val="FF339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grpSp>
    </p:spTree>
    <p:extLst>
      <p:ext uri="{BB962C8B-B14F-4D97-AF65-F5344CB8AC3E}">
        <p14:creationId xmlns:p14="http://schemas.microsoft.com/office/powerpoint/2010/main" val="7091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使用了简单工厂模式之后的程序</a:t>
            </a:r>
          </a:p>
        </p:txBody>
      </p:sp>
      <p:sp>
        <p:nvSpPr>
          <p:cNvPr id="6" name="内容占位符 5"/>
          <p:cNvSpPr>
            <a:spLocks noGrp="1"/>
          </p:cNvSpPr>
          <p:nvPr>
            <p:ph idx="1"/>
          </p:nvPr>
        </p:nvSpPr>
        <p:spPr/>
        <p:txBody>
          <a:bodyPr/>
          <a:lstStyle/>
          <a:p>
            <a:r>
              <a:rPr lang="zh-CN" altLang="en-US" dirty="0"/>
              <a:t>实现了简单工厂模式的程序运行结果</a:t>
            </a:r>
          </a:p>
        </p:txBody>
      </p:sp>
      <p:pic>
        <p:nvPicPr>
          <p:cNvPr id="7"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0" y="2169000"/>
            <a:ext cx="7528846" cy="4500000"/>
          </a:xfrm>
          <a:prstGeom prst="rect">
            <a:avLst/>
          </a:prstGeom>
        </p:spPr>
      </p:pic>
    </p:spTree>
    <p:extLst>
      <p:ext uri="{BB962C8B-B14F-4D97-AF65-F5344CB8AC3E}">
        <p14:creationId xmlns:p14="http://schemas.microsoft.com/office/powerpoint/2010/main" val="153299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功能：可以针对相同的数据，以不同的图表类型加以显示</a:t>
            </a:r>
          </a:p>
        </p:txBody>
      </p:sp>
      <p:sp>
        <p:nvSpPr>
          <p:cNvPr id="3" name="标题 2"/>
          <p:cNvSpPr>
            <a:spLocks noGrp="1"/>
          </p:cNvSpPr>
          <p:nvPr>
            <p:ph type="title"/>
          </p:nvPr>
        </p:nvSpPr>
        <p:spPr/>
        <p:txBody>
          <a:bodyPr>
            <a:normAutofit/>
          </a:bodyPr>
          <a:lstStyle/>
          <a:p>
            <a:r>
              <a:rPr lang="zh-CN" altLang="en-US" dirty="0"/>
              <a:t>使用了简单工厂模式的简易图表程序</a:t>
            </a:r>
          </a:p>
        </p:txBody>
      </p:sp>
      <p:grpSp>
        <p:nvGrpSpPr>
          <p:cNvPr id="7" name="组合 6"/>
          <p:cNvGrpSpPr/>
          <p:nvPr/>
        </p:nvGrpSpPr>
        <p:grpSpPr>
          <a:xfrm>
            <a:off x="710400" y="2709000"/>
            <a:ext cx="8001600" cy="2160000"/>
            <a:chOff x="710400" y="3069000"/>
            <a:chExt cx="8001600" cy="216000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200" y="3069000"/>
              <a:ext cx="2160000" cy="21600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00" y="3069000"/>
              <a:ext cx="2160000" cy="21600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2000" y="3069000"/>
              <a:ext cx="2160000" cy="2160000"/>
            </a:xfrm>
            <a:prstGeom prst="rect">
              <a:avLst/>
            </a:prstGeom>
          </p:spPr>
        </p:pic>
      </p:grpSp>
    </p:spTree>
    <p:extLst>
      <p:ext uri="{BB962C8B-B14F-4D97-AF65-F5344CB8AC3E}">
        <p14:creationId xmlns:p14="http://schemas.microsoft.com/office/powerpoint/2010/main" val="428462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STEP1</a:t>
            </a:r>
            <a:r>
              <a:rPr lang="zh-CN" altLang="en-US" dirty="0"/>
              <a:t>：手绘出 </a:t>
            </a:r>
            <a:r>
              <a:rPr lang="en-US" altLang="zh-CN" dirty="0"/>
              <a:t>UML </a:t>
            </a:r>
            <a:r>
              <a:rPr lang="zh-CN" altLang="en-US" dirty="0"/>
              <a:t>类图</a:t>
            </a:r>
          </a:p>
        </p:txBody>
      </p:sp>
      <p:sp>
        <p:nvSpPr>
          <p:cNvPr id="3" name="标题 2"/>
          <p:cNvSpPr>
            <a:spLocks noGrp="1"/>
          </p:cNvSpPr>
          <p:nvPr>
            <p:ph type="title"/>
          </p:nvPr>
        </p:nvSpPr>
        <p:spPr/>
        <p:txBody>
          <a:bodyPr/>
          <a:lstStyle/>
          <a:p>
            <a:r>
              <a:rPr lang="zh-CN" altLang="en-US" dirty="0"/>
              <a:t>使用了简单工厂模式的简易图表程序</a:t>
            </a:r>
          </a:p>
        </p:txBody>
      </p:sp>
      <p:pic>
        <p:nvPicPr>
          <p:cNvPr id="5" name="图片 4"/>
          <p:cNvPicPr>
            <a:picLocks noChangeAspect="1"/>
          </p:cNvPicPr>
          <p:nvPr/>
        </p:nvPicPr>
        <p:blipFill>
          <a:blip r:embed="rId3">
            <a:clrChange>
              <a:clrFrom>
                <a:srgbClr val="FFFFFF"/>
              </a:clrFrom>
              <a:clrTo>
                <a:srgbClr val="FFFFFF">
                  <a:alpha val="0"/>
                </a:srgbClr>
              </a:clrTo>
            </a:clrChange>
          </a:blip>
          <a:stretch>
            <a:fillRect/>
          </a:stretch>
        </p:blipFill>
        <p:spPr>
          <a:xfrm>
            <a:off x="432000" y="1852592"/>
            <a:ext cx="8280000" cy="4816408"/>
          </a:xfrm>
          <a:prstGeom prst="rect">
            <a:avLst/>
          </a:prstGeom>
          <a:ln>
            <a:noFill/>
          </a:ln>
        </p:spPr>
      </p:pic>
      <p:pic>
        <p:nvPicPr>
          <p:cNvPr id="6" name="图片 5"/>
          <p:cNvPicPr>
            <a:picLocks noChangeAspect="1"/>
          </p:cNvPicPr>
          <p:nvPr/>
        </p:nvPicPr>
        <p:blipFill>
          <a:blip r:embed="rId4">
            <a:clrChange>
              <a:clrFrom>
                <a:srgbClr val="FFFFFF"/>
              </a:clrFrom>
              <a:clrTo>
                <a:srgbClr val="FFFFFF">
                  <a:alpha val="0"/>
                </a:srgbClr>
              </a:clrTo>
            </a:clrChange>
          </a:blip>
          <a:stretch>
            <a:fillRect/>
          </a:stretch>
        </p:blipFill>
        <p:spPr>
          <a:xfrm>
            <a:off x="432000" y="1888048"/>
            <a:ext cx="8219048" cy="4780952"/>
          </a:xfrm>
          <a:prstGeom prst="rect">
            <a:avLst/>
          </a:prstGeom>
        </p:spPr>
      </p:pic>
      <p:pic>
        <p:nvPicPr>
          <p:cNvPr id="4" name="图片 3"/>
          <p:cNvPicPr>
            <a:picLocks noChangeAspect="1"/>
          </p:cNvPicPr>
          <p:nvPr/>
        </p:nvPicPr>
        <p:blipFill>
          <a:blip r:embed="rId5">
            <a:clrChange>
              <a:clrFrom>
                <a:srgbClr val="FFFFFF"/>
              </a:clrFrom>
              <a:clrTo>
                <a:srgbClr val="FFFFFF">
                  <a:alpha val="0"/>
                </a:srgbClr>
              </a:clrTo>
            </a:clrChange>
          </a:blip>
          <a:stretch>
            <a:fillRect/>
          </a:stretch>
        </p:blipFill>
        <p:spPr>
          <a:xfrm>
            <a:off x="431999" y="1888049"/>
            <a:ext cx="8219049" cy="4780952"/>
          </a:xfrm>
          <a:prstGeom prst="rect">
            <a:avLst/>
          </a:prstGeom>
        </p:spPr>
      </p:pic>
    </p:spTree>
    <p:extLst>
      <p:ext uri="{BB962C8B-B14F-4D97-AF65-F5344CB8AC3E}">
        <p14:creationId xmlns:p14="http://schemas.microsoft.com/office/powerpoint/2010/main" val="37498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STEP2</a:t>
            </a:r>
            <a:r>
              <a:rPr lang="zh-CN" altLang="en-US" dirty="0"/>
              <a:t>：写出程序的代码框架</a:t>
            </a:r>
          </a:p>
        </p:txBody>
      </p:sp>
      <p:sp>
        <p:nvSpPr>
          <p:cNvPr id="3" name="标题 2"/>
          <p:cNvSpPr>
            <a:spLocks noGrp="1"/>
          </p:cNvSpPr>
          <p:nvPr>
            <p:ph type="title"/>
          </p:nvPr>
        </p:nvSpPr>
        <p:spPr/>
        <p:txBody>
          <a:bodyPr/>
          <a:lstStyle/>
          <a:p>
            <a:r>
              <a:rPr lang="zh-CN" altLang="en-US" dirty="0"/>
              <a:t>使用了简单工厂模式的简易图表程序</a:t>
            </a:r>
          </a:p>
        </p:txBody>
      </p:sp>
      <p:pic>
        <p:nvPicPr>
          <p:cNvPr id="5" name="图片 4"/>
          <p:cNvPicPr>
            <a:picLocks noChangeAspect="1"/>
          </p:cNvPicPr>
          <p:nvPr/>
        </p:nvPicPr>
        <p:blipFill>
          <a:blip r:embed="rId3"/>
          <a:stretch>
            <a:fillRect/>
          </a:stretch>
        </p:blipFill>
        <p:spPr>
          <a:xfrm>
            <a:off x="432000" y="2172906"/>
            <a:ext cx="3977097" cy="1908580"/>
          </a:xfrm>
          <a:prstGeom prst="rect">
            <a:avLst/>
          </a:prstGeom>
          <a:ln>
            <a:solidFill>
              <a:schemeClr val="tx2"/>
            </a:solidFill>
          </a:ln>
        </p:spPr>
      </p:pic>
      <p:pic>
        <p:nvPicPr>
          <p:cNvPr id="8" name="图片 7"/>
          <p:cNvPicPr>
            <a:picLocks noChangeAspect="1"/>
          </p:cNvPicPr>
          <p:nvPr/>
        </p:nvPicPr>
        <p:blipFill>
          <a:blip r:embed="rId4"/>
          <a:stretch>
            <a:fillRect/>
          </a:stretch>
        </p:blipFill>
        <p:spPr>
          <a:xfrm>
            <a:off x="2052000" y="2172906"/>
            <a:ext cx="3086236" cy="4514904"/>
          </a:xfrm>
          <a:prstGeom prst="rect">
            <a:avLst/>
          </a:prstGeom>
          <a:ln>
            <a:solidFill>
              <a:schemeClr val="tx2"/>
            </a:solidFill>
          </a:ln>
        </p:spPr>
      </p:pic>
      <p:grpSp>
        <p:nvGrpSpPr>
          <p:cNvPr id="7" name="组合 6"/>
          <p:cNvGrpSpPr/>
          <p:nvPr/>
        </p:nvGrpSpPr>
        <p:grpSpPr>
          <a:xfrm>
            <a:off x="-357238" y="2214870"/>
            <a:ext cx="2652744" cy="3031249"/>
            <a:chOff x="286870" y="5430213"/>
            <a:chExt cx="2652744" cy="3031249"/>
          </a:xfrm>
        </p:grpSpPr>
        <p:grpSp>
          <p:nvGrpSpPr>
            <p:cNvPr id="9" name="组合 8"/>
            <p:cNvGrpSpPr/>
            <p:nvPr/>
          </p:nvGrpSpPr>
          <p:grpSpPr>
            <a:xfrm>
              <a:off x="286870" y="5706808"/>
              <a:ext cx="2652744" cy="2754654"/>
              <a:chOff x="286870" y="5706808"/>
              <a:chExt cx="2652744" cy="2754654"/>
            </a:xfrm>
          </p:grpSpPr>
          <p:cxnSp>
            <p:nvCxnSpPr>
              <p:cNvPr id="11" name="直接箭头连接符 10"/>
              <p:cNvCxnSpPr>
                <a:endCxn id="10" idx="2"/>
              </p:cNvCxnSpPr>
              <p:nvPr/>
            </p:nvCxnSpPr>
            <p:spPr>
              <a:xfrm flipH="1" flipV="1">
                <a:off x="1613243" y="5706808"/>
                <a:ext cx="2865" cy="1837535"/>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86870" y="7630465"/>
                <a:ext cx="2652744" cy="830997"/>
              </a:xfrm>
              <a:prstGeom prst="rect">
                <a:avLst/>
              </a:prstGeom>
              <a:noFill/>
            </p:spPr>
            <p:txBody>
              <a:bodyPr wrap="square" rtlCol="0">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抽象图表</a:t>
                </a:r>
                <a:br>
                  <a:rPr lang="en-US" altLang="zh-CN" sz="2400" dirty="0">
                    <a:solidFill>
                      <a:srgbClr val="C00000"/>
                    </a:solidFill>
                    <a:latin typeface="微软雅黑" panose="020B0503020204020204" pitchFamily="34" charset="-122"/>
                    <a:ea typeface="微软雅黑" panose="020B0503020204020204" pitchFamily="34" charset="-122"/>
                  </a:rPr>
                </a:br>
                <a:r>
                  <a:rPr lang="zh-CN" altLang="en-US" sz="2400" dirty="0">
                    <a:solidFill>
                      <a:srgbClr val="C00000"/>
                    </a:solidFill>
                    <a:latin typeface="微软雅黑" panose="020B0503020204020204" pitchFamily="34" charset="-122"/>
                    <a:ea typeface="微软雅黑" panose="020B0503020204020204" pitchFamily="34" charset="-122"/>
                  </a:rPr>
                  <a:t>（接口）</a:t>
                </a:r>
              </a:p>
            </p:txBody>
          </p:sp>
        </p:grpSp>
        <p:sp>
          <p:nvSpPr>
            <p:cNvPr id="10" name="矩形 9"/>
            <p:cNvSpPr/>
            <p:nvPr/>
          </p:nvSpPr>
          <p:spPr>
            <a:xfrm>
              <a:off x="1091905" y="5430213"/>
              <a:ext cx="1042675" cy="276595"/>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grpSp>
        <p:nvGrpSpPr>
          <p:cNvPr id="15" name="组合 14"/>
          <p:cNvGrpSpPr/>
          <p:nvPr/>
        </p:nvGrpSpPr>
        <p:grpSpPr>
          <a:xfrm>
            <a:off x="2067054" y="1542878"/>
            <a:ext cx="5775830" cy="5098290"/>
            <a:chOff x="2067054" y="1542878"/>
            <a:chExt cx="5775830" cy="5098290"/>
          </a:xfrm>
        </p:grpSpPr>
        <p:grpSp>
          <p:nvGrpSpPr>
            <p:cNvPr id="16" name="组合 15"/>
            <p:cNvGrpSpPr/>
            <p:nvPr/>
          </p:nvGrpSpPr>
          <p:grpSpPr>
            <a:xfrm>
              <a:off x="2067054" y="1542878"/>
              <a:ext cx="5775830" cy="2053433"/>
              <a:chOff x="711674" y="3762087"/>
              <a:chExt cx="5775830" cy="2053433"/>
            </a:xfrm>
          </p:grpSpPr>
          <p:grpSp>
            <p:nvGrpSpPr>
              <p:cNvPr id="17" name="组合 16"/>
              <p:cNvGrpSpPr/>
              <p:nvPr/>
            </p:nvGrpSpPr>
            <p:grpSpPr>
              <a:xfrm>
                <a:off x="2247265" y="3762087"/>
                <a:ext cx="4240239" cy="653142"/>
                <a:chOff x="2247265" y="3762087"/>
                <a:chExt cx="4240239" cy="653142"/>
              </a:xfrm>
            </p:grpSpPr>
            <p:cxnSp>
              <p:nvCxnSpPr>
                <p:cNvPr id="19" name="直接箭头连接符 18"/>
                <p:cNvCxnSpPr>
                  <a:endCxn id="18" idx="0"/>
                </p:cNvCxnSpPr>
                <p:nvPr/>
              </p:nvCxnSpPr>
              <p:spPr>
                <a:xfrm flipH="1">
                  <a:off x="2247265" y="4032276"/>
                  <a:ext cx="1563198" cy="382953"/>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782856" y="3762087"/>
                  <a:ext cx="2704648" cy="461665"/>
                </a:xfrm>
                <a:prstGeom prst="rect">
                  <a:avLst/>
                </a:prstGeom>
                <a:noFill/>
              </p:spPr>
              <p:txBody>
                <a:bodyPr wrap="square" rtlCol="0">
                  <a:spAutoFit/>
                </a:bodyPr>
                <a:lstStyle/>
                <a:p>
                  <a:pPr algn="ctr"/>
                  <a:r>
                    <a:rPr lang="zh-CN" altLang="en-US" sz="2400" dirty="0">
                      <a:solidFill>
                        <a:srgbClr val="0033CC"/>
                      </a:solidFill>
                      <a:latin typeface="微软雅黑" panose="020B0503020204020204" pitchFamily="34" charset="-122"/>
                      <a:ea typeface="微软雅黑" panose="020B0503020204020204" pitchFamily="34" charset="-122"/>
                    </a:rPr>
                    <a:t>具体图表（组件）</a:t>
                  </a:r>
                </a:p>
              </p:txBody>
            </p:sp>
          </p:grpSp>
          <p:sp>
            <p:nvSpPr>
              <p:cNvPr id="18" name="矩形 17"/>
              <p:cNvSpPr/>
              <p:nvPr/>
            </p:nvSpPr>
            <p:spPr>
              <a:xfrm>
                <a:off x="711674" y="4415229"/>
                <a:ext cx="3071181" cy="1400291"/>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28" name="矩形 27"/>
            <p:cNvSpPr/>
            <p:nvPr/>
          </p:nvSpPr>
          <p:spPr>
            <a:xfrm>
              <a:off x="2067055" y="3715447"/>
              <a:ext cx="3071180" cy="1423084"/>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9" name="矩形 28"/>
            <p:cNvSpPr/>
            <p:nvPr/>
          </p:nvSpPr>
          <p:spPr>
            <a:xfrm>
              <a:off x="2067055" y="5225466"/>
              <a:ext cx="3071180" cy="1415702"/>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pic>
        <p:nvPicPr>
          <p:cNvPr id="4" name="图片 3"/>
          <p:cNvPicPr>
            <a:picLocks noChangeAspect="1"/>
          </p:cNvPicPr>
          <p:nvPr/>
        </p:nvPicPr>
        <p:blipFill>
          <a:blip r:embed="rId5"/>
          <a:stretch>
            <a:fillRect/>
          </a:stretch>
        </p:blipFill>
        <p:spPr>
          <a:xfrm>
            <a:off x="3441360" y="2157414"/>
            <a:ext cx="5254053" cy="4320000"/>
          </a:xfrm>
          <a:prstGeom prst="rect">
            <a:avLst/>
          </a:prstGeom>
          <a:ln>
            <a:solidFill>
              <a:schemeClr val="tx2"/>
            </a:solidFill>
          </a:ln>
        </p:spPr>
      </p:pic>
      <p:grpSp>
        <p:nvGrpSpPr>
          <p:cNvPr id="24" name="组合 23"/>
          <p:cNvGrpSpPr/>
          <p:nvPr/>
        </p:nvGrpSpPr>
        <p:grpSpPr>
          <a:xfrm>
            <a:off x="312704" y="2607399"/>
            <a:ext cx="8399296" cy="3701601"/>
            <a:chOff x="312704" y="2607399"/>
            <a:chExt cx="8399296" cy="3701601"/>
          </a:xfrm>
        </p:grpSpPr>
        <p:cxnSp>
          <p:nvCxnSpPr>
            <p:cNvPr id="25" name="直接箭头连接符 24"/>
            <p:cNvCxnSpPr>
              <a:endCxn id="27" idx="1"/>
            </p:cNvCxnSpPr>
            <p:nvPr/>
          </p:nvCxnSpPr>
          <p:spPr>
            <a:xfrm flipV="1">
              <a:off x="1756680" y="4458200"/>
              <a:ext cx="2110375" cy="1124318"/>
            </a:xfrm>
            <a:prstGeom prst="straightConnector1">
              <a:avLst/>
            </a:prstGeom>
            <a:ln w="57150">
              <a:solidFill>
                <a:srgbClr val="9900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12704" y="5359262"/>
              <a:ext cx="2355536" cy="461665"/>
            </a:xfrm>
            <a:prstGeom prst="rect">
              <a:avLst/>
            </a:prstGeom>
            <a:noFill/>
            <a:ln>
              <a:noFill/>
            </a:ln>
          </p:spPr>
          <p:txBody>
            <a:bodyPr wrap="square" rtlCol="0">
              <a:spAutoFit/>
            </a:bodyPr>
            <a:lstStyle/>
            <a:p>
              <a:r>
                <a:rPr lang="zh-CN" altLang="en-US" sz="2400" dirty="0">
                  <a:solidFill>
                    <a:srgbClr val="9900CC"/>
                  </a:solidFill>
                  <a:latin typeface="微软雅黑" panose="020B0503020204020204" pitchFamily="34" charset="-122"/>
                  <a:ea typeface="微软雅黑" panose="020B0503020204020204" pitchFamily="34" charset="-122"/>
                </a:rPr>
                <a:t>工厂方法</a:t>
              </a:r>
            </a:p>
          </p:txBody>
        </p:sp>
        <p:sp>
          <p:nvSpPr>
            <p:cNvPr id="27" name="矩形 26"/>
            <p:cNvSpPr/>
            <p:nvPr/>
          </p:nvSpPr>
          <p:spPr>
            <a:xfrm>
              <a:off x="3867055" y="2607399"/>
              <a:ext cx="4844945" cy="3701601"/>
            </a:xfrm>
            <a:prstGeom prst="rect">
              <a:avLst/>
            </a:prstGeom>
            <a:noFill/>
            <a:ln w="57150" cap="flat" cmpd="sng" algn="ctr">
              <a:solidFill>
                <a:srgbClr val="9900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grpSp>
      <p:grpSp>
        <p:nvGrpSpPr>
          <p:cNvPr id="23" name="组合 22"/>
          <p:cNvGrpSpPr/>
          <p:nvPr/>
        </p:nvGrpSpPr>
        <p:grpSpPr>
          <a:xfrm>
            <a:off x="5699764" y="3650913"/>
            <a:ext cx="3153820" cy="2342632"/>
            <a:chOff x="5699764" y="3650913"/>
            <a:chExt cx="3153820" cy="2342632"/>
          </a:xfrm>
        </p:grpSpPr>
        <p:grpSp>
          <p:nvGrpSpPr>
            <p:cNvPr id="39" name="组合 38"/>
            <p:cNvGrpSpPr/>
            <p:nvPr/>
          </p:nvGrpSpPr>
          <p:grpSpPr>
            <a:xfrm>
              <a:off x="5699764" y="3650913"/>
              <a:ext cx="3153820" cy="2342632"/>
              <a:chOff x="1623362" y="4415229"/>
              <a:chExt cx="3153820" cy="2342632"/>
            </a:xfrm>
          </p:grpSpPr>
          <p:grpSp>
            <p:nvGrpSpPr>
              <p:cNvPr id="42" name="组合 41"/>
              <p:cNvGrpSpPr/>
              <p:nvPr/>
            </p:nvGrpSpPr>
            <p:grpSpPr>
              <a:xfrm>
                <a:off x="2040060" y="5943747"/>
                <a:ext cx="2737122" cy="814114"/>
                <a:chOff x="2040060" y="5943747"/>
                <a:chExt cx="2737122" cy="814114"/>
              </a:xfrm>
            </p:grpSpPr>
            <p:cxnSp>
              <p:nvCxnSpPr>
                <p:cNvPr id="44" name="直接箭头连接符 43"/>
                <p:cNvCxnSpPr>
                  <a:endCxn id="47" idx="2"/>
                </p:cNvCxnSpPr>
                <p:nvPr/>
              </p:nvCxnSpPr>
              <p:spPr>
                <a:xfrm flipH="1" flipV="1">
                  <a:off x="2409481" y="5943747"/>
                  <a:ext cx="441382" cy="270208"/>
                </a:xfrm>
                <a:prstGeom prst="straightConnector1">
                  <a:avLst/>
                </a:prstGeom>
                <a:ln w="5715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2040060" y="6296196"/>
                  <a:ext cx="2737122" cy="461665"/>
                </a:xfrm>
                <a:prstGeom prst="rect">
                  <a:avLst/>
                </a:prstGeom>
                <a:noFill/>
                <a:ln>
                  <a:noFill/>
                </a:ln>
              </p:spPr>
              <p:txBody>
                <a:bodyPr wrap="square" rtlCol="0">
                  <a:spAutoFit/>
                </a:bodyPr>
                <a:lstStyle/>
                <a:p>
                  <a:pPr algn="ctr"/>
                  <a:r>
                    <a:rPr lang="zh-CN" altLang="en-US" sz="2400" dirty="0">
                      <a:solidFill>
                        <a:srgbClr val="00B050"/>
                      </a:solidFill>
                      <a:latin typeface="微软雅黑" panose="020B0503020204020204" pitchFamily="34" charset="-122"/>
                      <a:ea typeface="微软雅黑" panose="020B0503020204020204" pitchFamily="34" charset="-122"/>
                    </a:rPr>
                    <a:t>创建具体图表</a:t>
                  </a:r>
                </a:p>
              </p:txBody>
            </p:sp>
          </p:grpSp>
          <p:sp>
            <p:nvSpPr>
              <p:cNvPr id="43" name="矩形 42"/>
              <p:cNvSpPr/>
              <p:nvPr/>
            </p:nvSpPr>
            <p:spPr>
              <a:xfrm>
                <a:off x="1623362" y="4415229"/>
                <a:ext cx="1752235" cy="262326"/>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46" name="矩形 45"/>
            <p:cNvSpPr/>
            <p:nvPr/>
          </p:nvSpPr>
          <p:spPr>
            <a:xfrm>
              <a:off x="5699764" y="4284009"/>
              <a:ext cx="1572237" cy="262326"/>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47" name="矩形 46"/>
            <p:cNvSpPr/>
            <p:nvPr/>
          </p:nvSpPr>
          <p:spPr>
            <a:xfrm>
              <a:off x="5699764" y="4917105"/>
              <a:ext cx="1572237" cy="262326"/>
            </a:xfrm>
            <a:prstGeom prst="rect">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grpSp>
        <p:nvGrpSpPr>
          <p:cNvPr id="32" name="组合 31"/>
          <p:cNvGrpSpPr/>
          <p:nvPr/>
        </p:nvGrpSpPr>
        <p:grpSpPr>
          <a:xfrm>
            <a:off x="6688746" y="2548449"/>
            <a:ext cx="2474794" cy="885217"/>
            <a:chOff x="6536346" y="2396049"/>
            <a:chExt cx="2474794" cy="885217"/>
          </a:xfrm>
        </p:grpSpPr>
        <p:cxnSp>
          <p:nvCxnSpPr>
            <p:cNvPr id="33" name="直接箭头连接符 32"/>
            <p:cNvCxnSpPr>
              <a:endCxn id="35" idx="1"/>
            </p:cNvCxnSpPr>
            <p:nvPr/>
          </p:nvCxnSpPr>
          <p:spPr>
            <a:xfrm flipV="1">
              <a:off x="6536346" y="2572445"/>
              <a:ext cx="238517" cy="344155"/>
            </a:xfrm>
            <a:prstGeom prst="straightConnector1">
              <a:avLst/>
            </a:prstGeom>
            <a:ln w="57150">
              <a:solidFill>
                <a:srgbClr val="FF3399"/>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6655604" y="2819601"/>
              <a:ext cx="2355536" cy="461665"/>
            </a:xfrm>
            <a:prstGeom prst="rect">
              <a:avLst/>
            </a:prstGeom>
            <a:noFill/>
            <a:ln>
              <a:noFill/>
            </a:ln>
          </p:spPr>
          <p:txBody>
            <a:bodyPr wrap="square" rtlCol="0">
              <a:spAutoFit/>
            </a:bodyPr>
            <a:lstStyle/>
            <a:p>
              <a:r>
                <a:rPr lang="zh-CN" altLang="en-US" sz="2400" dirty="0">
                  <a:solidFill>
                    <a:srgbClr val="FF3399"/>
                  </a:solidFill>
                  <a:latin typeface="微软雅黑" panose="020B0503020204020204" pitchFamily="34" charset="-122"/>
                  <a:ea typeface="微软雅黑" panose="020B0503020204020204" pitchFamily="34" charset="-122"/>
                </a:rPr>
                <a:t>图表类型</a:t>
              </a:r>
            </a:p>
          </p:txBody>
        </p:sp>
        <p:sp>
          <p:nvSpPr>
            <p:cNvPr id="35" name="矩形 34"/>
            <p:cNvSpPr/>
            <p:nvPr/>
          </p:nvSpPr>
          <p:spPr>
            <a:xfrm>
              <a:off x="6774863" y="2396049"/>
              <a:ext cx="1882491" cy="352791"/>
            </a:xfrm>
            <a:prstGeom prst="rect">
              <a:avLst/>
            </a:prstGeom>
            <a:noFill/>
            <a:ln w="57150" cap="flat" cmpd="sng" algn="ctr">
              <a:solidFill>
                <a:srgbClr val="FF3399"/>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grpSp>
    </p:spTree>
    <p:extLst>
      <p:ext uri="{BB962C8B-B14F-4D97-AF65-F5344CB8AC3E}">
        <p14:creationId xmlns:p14="http://schemas.microsoft.com/office/powerpoint/2010/main" val="36426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运行效果</a:t>
            </a:r>
          </a:p>
        </p:txBody>
      </p:sp>
      <p:sp>
        <p:nvSpPr>
          <p:cNvPr id="3" name="标题 2"/>
          <p:cNvSpPr>
            <a:spLocks noGrp="1"/>
          </p:cNvSpPr>
          <p:nvPr>
            <p:ph type="title"/>
          </p:nvPr>
        </p:nvSpPr>
        <p:spPr/>
        <p:txBody>
          <a:bodyPr/>
          <a:lstStyle/>
          <a:p>
            <a:r>
              <a:rPr lang="zh-CN" altLang="en-US" dirty="0"/>
              <a:t>使用了简单工厂模式的简易图表程序</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324" y="2169000"/>
            <a:ext cx="5113352" cy="4500000"/>
          </a:xfrm>
          <a:prstGeom prst="rect">
            <a:avLst/>
          </a:prstGeom>
        </p:spPr>
      </p:pic>
    </p:spTree>
    <p:extLst>
      <p:ext uri="{BB962C8B-B14F-4D97-AF65-F5344CB8AC3E}">
        <p14:creationId xmlns:p14="http://schemas.microsoft.com/office/powerpoint/2010/main" val="174889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内容占位符 2"/>
          <p:cNvSpPr>
            <a:spLocks noGrp="1"/>
          </p:cNvSpPr>
          <p:nvPr>
            <p:ph idx="1"/>
          </p:nvPr>
        </p:nvSpPr>
        <p:spPr/>
        <p:txBody>
          <a:bodyPr/>
          <a:lstStyle/>
          <a:p>
            <a:r>
              <a:rPr lang="zh-CN" altLang="en-US" dirty="0">
                <a:ea typeface="微软雅黑" panose="020B0503020204020204" pitchFamily="34" charset="-122"/>
              </a:rPr>
              <a:t>实现</a:t>
            </a:r>
            <a:r>
              <a:rPr lang="zh-CN" altLang="en-US" dirty="0">
                <a:latin typeface="Calibri" panose="020F0502020204030204" pitchFamily="34" charset="0"/>
                <a:ea typeface="微软雅黑" panose="020B0503020204020204" pitchFamily="34" charset="-122"/>
              </a:rPr>
              <a:t>一个小程序</a:t>
            </a:r>
            <a:endParaRPr lang="en-US" altLang="zh-CN" dirty="0">
              <a:latin typeface="Calibri" panose="020F0502020204030204" pitchFamily="34" charset="0"/>
              <a:ea typeface="微软雅黑" panose="020B0503020204020204" pitchFamily="34" charset="-122"/>
            </a:endParaRPr>
          </a:p>
          <a:p>
            <a:pPr lvl="1"/>
            <a:r>
              <a:rPr lang="zh-CN" altLang="en-US" dirty="0">
                <a:latin typeface="Calibri" panose="020F0502020204030204" pitchFamily="34" charset="0"/>
                <a:ea typeface="微软雅黑" panose="020B0503020204020204" pitchFamily="34" charset="-122"/>
              </a:rPr>
              <a:t>让用户输入</a:t>
            </a:r>
            <a:r>
              <a:rPr lang="zh-CN" altLang="en-US" dirty="0">
                <a:solidFill>
                  <a:srgbClr val="C00000"/>
                </a:solidFill>
                <a:latin typeface="Calibri" panose="020F0502020204030204" pitchFamily="34" charset="0"/>
                <a:ea typeface="微软雅黑" panose="020B0503020204020204" pitchFamily="34" charset="-122"/>
              </a:rPr>
              <a:t>两个数</a:t>
            </a:r>
            <a:r>
              <a:rPr lang="zh-CN" altLang="en-US" dirty="0">
                <a:ea typeface="微软雅黑" panose="020B0503020204020204" pitchFamily="34" charset="-122"/>
              </a:rPr>
              <a:t>，并求</a:t>
            </a:r>
            <a:r>
              <a:rPr lang="zh-CN" altLang="en-US" dirty="0">
                <a:latin typeface="Calibri" panose="020F0502020204030204" pitchFamily="34" charset="0"/>
                <a:ea typeface="微软雅黑" panose="020B0503020204020204" pitchFamily="34" charset="-122"/>
              </a:rPr>
              <a:t>出它们的和。</a:t>
            </a:r>
            <a:endParaRPr lang="en-US" altLang="zh-CN" dirty="0">
              <a:latin typeface="Calibri" panose="020F0502020204030204" pitchFamily="34" charset="0"/>
              <a:ea typeface="微软雅黑" panose="020B0503020204020204" pitchFamily="34" charset="-122"/>
            </a:endParaRPr>
          </a:p>
          <a:p>
            <a:pPr lvl="1"/>
            <a:endParaRPr lang="en-US" altLang="zh-CN" dirty="0">
              <a:latin typeface="Calibri" panose="020F0502020204030204" pitchFamily="34" charset="0"/>
              <a:ea typeface="微软雅黑" panose="020B0503020204020204" pitchFamily="34" charset="-122"/>
            </a:endParaRPr>
          </a:p>
          <a:p>
            <a:pPr lvl="1"/>
            <a:endParaRPr lang="en-US" altLang="zh-CN" dirty="0">
              <a:latin typeface="Calibri" panose="020F0502020204030204" pitchFamily="34" charset="0"/>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一个很简单的需求</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849" y="2709000"/>
            <a:ext cx="5068302" cy="396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Java </a:t>
            </a:r>
            <a:r>
              <a:rPr lang="zh-CN" altLang="en-US" dirty="0"/>
              <a:t>的 </a:t>
            </a:r>
            <a:r>
              <a:rPr lang="en-US" altLang="zh-CN" dirty="0"/>
              <a:t>JDK </a:t>
            </a:r>
            <a:r>
              <a:rPr lang="zh-CN" altLang="en-US" dirty="0"/>
              <a:t>中的加密</a:t>
            </a:r>
            <a:endParaRPr lang="en-US" altLang="zh-CN" dirty="0"/>
          </a:p>
          <a:p>
            <a:endParaRPr lang="en-US" altLang="zh-CN" dirty="0"/>
          </a:p>
          <a:p>
            <a:endParaRPr lang="en-US" altLang="zh-CN" dirty="0"/>
          </a:p>
          <a:p>
            <a:endParaRPr lang="en-US" altLang="zh-CN" dirty="0"/>
          </a:p>
          <a:p>
            <a:r>
              <a:rPr lang="zh-CN" altLang="en-US" dirty="0"/>
              <a:t>内部实现</a:t>
            </a:r>
            <a:endParaRPr lang="en-US" altLang="zh-CN" dirty="0"/>
          </a:p>
          <a:p>
            <a:pPr lvl="1"/>
            <a:r>
              <a:rPr lang="en-US" altLang="zh-CN" dirty="0"/>
              <a:t>Cipher.java</a:t>
            </a:r>
            <a:br>
              <a:rPr lang="en-US" altLang="zh-CN" dirty="0"/>
            </a:br>
            <a:r>
              <a:rPr lang="zh-CN" altLang="en-US" dirty="0"/>
              <a:t>（加密算法工厂类）</a:t>
            </a:r>
            <a:endParaRPr lang="en-US" altLang="zh-CN" dirty="0"/>
          </a:p>
          <a:p>
            <a:endParaRPr lang="en-US" altLang="zh-CN" dirty="0"/>
          </a:p>
          <a:p>
            <a:pPr lvl="1"/>
            <a:endParaRPr lang="zh-CN" altLang="en-US" dirty="0"/>
          </a:p>
        </p:txBody>
      </p:sp>
      <p:sp>
        <p:nvSpPr>
          <p:cNvPr id="3" name="标题 2"/>
          <p:cNvSpPr>
            <a:spLocks noGrp="1"/>
          </p:cNvSpPr>
          <p:nvPr>
            <p:ph type="title"/>
          </p:nvPr>
        </p:nvSpPr>
        <p:spPr/>
        <p:txBody>
          <a:bodyPr/>
          <a:lstStyle/>
          <a:p>
            <a:r>
              <a:rPr lang="zh-CN" altLang="en-US" dirty="0"/>
              <a:t>简单工厂模式在工程中的应用</a:t>
            </a:r>
          </a:p>
        </p:txBody>
      </p:sp>
      <p:pic>
        <p:nvPicPr>
          <p:cNvPr id="7" name="图片 6"/>
          <p:cNvPicPr>
            <a:picLocks noChangeAspect="1"/>
          </p:cNvPicPr>
          <p:nvPr/>
        </p:nvPicPr>
        <p:blipFill>
          <a:blip r:embed="rId3"/>
          <a:stretch>
            <a:fillRect/>
          </a:stretch>
        </p:blipFill>
        <p:spPr>
          <a:xfrm>
            <a:off x="770196" y="2148703"/>
            <a:ext cx="4821703" cy="1820297"/>
          </a:xfrm>
          <a:prstGeom prst="rect">
            <a:avLst/>
          </a:prstGeom>
          <a:ln>
            <a:solidFill>
              <a:schemeClr val="tx2"/>
            </a:solidFill>
          </a:ln>
        </p:spPr>
      </p:pic>
      <p:grpSp>
        <p:nvGrpSpPr>
          <p:cNvPr id="6" name="组合 5"/>
          <p:cNvGrpSpPr/>
          <p:nvPr/>
        </p:nvGrpSpPr>
        <p:grpSpPr>
          <a:xfrm>
            <a:off x="2139696" y="1499867"/>
            <a:ext cx="4430056" cy="1357019"/>
            <a:chOff x="2139696" y="1499867"/>
            <a:chExt cx="4430056" cy="1357019"/>
          </a:xfrm>
        </p:grpSpPr>
        <p:sp>
          <p:nvSpPr>
            <p:cNvPr id="9" name="矩形 8"/>
            <p:cNvSpPr/>
            <p:nvPr/>
          </p:nvSpPr>
          <p:spPr>
            <a:xfrm>
              <a:off x="2139696" y="2527537"/>
              <a:ext cx="813816" cy="329349"/>
            </a:xfrm>
            <a:prstGeom prst="rect">
              <a:avLst/>
            </a:prstGeom>
            <a:no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0" name="直接箭头连接符 9"/>
            <p:cNvCxnSpPr>
              <a:endCxn id="9" idx="0"/>
            </p:cNvCxnSpPr>
            <p:nvPr/>
          </p:nvCxnSpPr>
          <p:spPr>
            <a:xfrm flipH="1">
              <a:off x="2546604" y="1746437"/>
              <a:ext cx="1569966" cy="781100"/>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33884" y="1499867"/>
              <a:ext cx="2835868" cy="461665"/>
            </a:xfrm>
            <a:prstGeom prst="rect">
              <a:avLst/>
            </a:prstGeom>
            <a:noFill/>
          </p:spPr>
          <p:txBody>
            <a:bodyPr wrap="square" rtlCol="0">
              <a:spAutoFit/>
            </a:bodyPr>
            <a:lstStyle/>
            <a:p>
              <a:pPr algn="ctr"/>
              <a:r>
                <a:rPr lang="zh-CN" altLang="en-US" sz="2400" dirty="0">
                  <a:solidFill>
                    <a:srgbClr val="C00000"/>
                  </a:solidFill>
                  <a:latin typeface="微软雅黑" panose="020B0503020204020204" pitchFamily="34" charset="-122"/>
                  <a:ea typeface="微软雅黑" panose="020B0503020204020204" pitchFamily="34" charset="-122"/>
                </a:rPr>
                <a:t>加密组件工厂</a:t>
              </a:r>
            </a:p>
          </p:txBody>
        </p:sp>
      </p:grpSp>
      <p:grpSp>
        <p:nvGrpSpPr>
          <p:cNvPr id="13" name="组合 12"/>
          <p:cNvGrpSpPr/>
          <p:nvPr/>
        </p:nvGrpSpPr>
        <p:grpSpPr>
          <a:xfrm>
            <a:off x="3014640" y="1827871"/>
            <a:ext cx="4813535" cy="1035137"/>
            <a:chOff x="402336" y="1885757"/>
            <a:chExt cx="4813535" cy="1035137"/>
          </a:xfrm>
        </p:grpSpPr>
        <p:sp>
          <p:nvSpPr>
            <p:cNvPr id="14" name="矩形 13"/>
            <p:cNvSpPr/>
            <p:nvPr/>
          </p:nvSpPr>
          <p:spPr>
            <a:xfrm>
              <a:off x="402336" y="2591545"/>
              <a:ext cx="1438488" cy="329349"/>
            </a:xfrm>
            <a:prstGeom prst="rect">
              <a:avLst/>
            </a:prstGeom>
            <a:noFill/>
            <a:ln w="3810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15" name="直接箭头连接符 14"/>
            <p:cNvCxnSpPr>
              <a:endCxn id="14" idx="0"/>
            </p:cNvCxnSpPr>
            <p:nvPr/>
          </p:nvCxnSpPr>
          <p:spPr>
            <a:xfrm flipH="1">
              <a:off x="1121580" y="2148551"/>
              <a:ext cx="1919143" cy="442994"/>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380003" y="1885757"/>
              <a:ext cx="2835868" cy="461665"/>
            </a:xfrm>
            <a:prstGeom prst="rect">
              <a:avLst/>
            </a:prstGeom>
            <a:noFill/>
          </p:spPr>
          <p:txBody>
            <a:bodyPr wrap="square" rtlCol="0">
              <a:spAutoFit/>
            </a:bodyPr>
            <a:lstStyle/>
            <a:p>
              <a:pPr algn="ctr"/>
              <a:r>
                <a:rPr lang="zh-CN" altLang="en-US" sz="2400" dirty="0">
                  <a:solidFill>
                    <a:srgbClr val="0033CC"/>
                  </a:solidFill>
                  <a:latin typeface="微软雅黑" panose="020B0503020204020204" pitchFamily="34" charset="-122"/>
                  <a:ea typeface="微软雅黑" panose="020B0503020204020204" pitchFamily="34" charset="-122"/>
                </a:rPr>
                <a:t>工厂方法</a:t>
              </a:r>
            </a:p>
          </p:txBody>
        </p:sp>
      </p:grpSp>
      <p:grpSp>
        <p:nvGrpSpPr>
          <p:cNvPr id="25" name="组合 24"/>
          <p:cNvGrpSpPr/>
          <p:nvPr/>
        </p:nvGrpSpPr>
        <p:grpSpPr>
          <a:xfrm>
            <a:off x="4507438" y="2532652"/>
            <a:ext cx="4684828" cy="924679"/>
            <a:chOff x="164592" y="1988041"/>
            <a:chExt cx="4684828" cy="924679"/>
          </a:xfrm>
        </p:grpSpPr>
        <p:sp>
          <p:nvSpPr>
            <p:cNvPr id="26" name="矩形 25"/>
            <p:cNvSpPr/>
            <p:nvPr/>
          </p:nvSpPr>
          <p:spPr>
            <a:xfrm>
              <a:off x="164592" y="1988041"/>
              <a:ext cx="750362" cy="329349"/>
            </a:xfrm>
            <a:prstGeom prst="rect">
              <a:avLst/>
            </a:prstGeom>
            <a:noFill/>
            <a:ln w="38100" cap="flat" cmpd="sng" algn="ctr">
              <a:solidFill>
                <a:srgbClr val="9900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27" name="直接箭头连接符 26"/>
            <p:cNvCxnSpPr>
              <a:stCxn id="28" idx="1"/>
              <a:endCxn id="26" idx="3"/>
            </p:cNvCxnSpPr>
            <p:nvPr/>
          </p:nvCxnSpPr>
          <p:spPr>
            <a:xfrm flipH="1" flipV="1">
              <a:off x="914954" y="2152716"/>
              <a:ext cx="598998" cy="529172"/>
            </a:xfrm>
            <a:prstGeom prst="straightConnector1">
              <a:avLst/>
            </a:prstGeom>
            <a:ln w="57150">
              <a:solidFill>
                <a:srgbClr val="9900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513952" y="2451055"/>
              <a:ext cx="3335468" cy="461665"/>
            </a:xfrm>
            <a:prstGeom prst="rect">
              <a:avLst/>
            </a:prstGeom>
            <a:noFill/>
          </p:spPr>
          <p:txBody>
            <a:bodyPr wrap="square" rtlCol="0">
              <a:spAutoFit/>
            </a:bodyPr>
            <a:lstStyle/>
            <a:p>
              <a:pPr algn="ctr"/>
              <a:r>
                <a:rPr lang="zh-CN" altLang="en-US" sz="2400" dirty="0">
                  <a:solidFill>
                    <a:srgbClr val="9900CC"/>
                  </a:solidFill>
                  <a:latin typeface="微软雅黑" panose="020B0503020204020204" pitchFamily="34" charset="-122"/>
                  <a:ea typeface="微软雅黑" panose="020B0503020204020204" pitchFamily="34" charset="-122"/>
                </a:rPr>
                <a:t>加密算法类型（参数）</a:t>
              </a:r>
            </a:p>
          </p:txBody>
        </p:sp>
      </p:grpSp>
      <p:grpSp>
        <p:nvGrpSpPr>
          <p:cNvPr id="32" name="组合 31"/>
          <p:cNvGrpSpPr/>
          <p:nvPr/>
        </p:nvGrpSpPr>
        <p:grpSpPr>
          <a:xfrm>
            <a:off x="1751072" y="2527537"/>
            <a:ext cx="6890007" cy="1656331"/>
            <a:chOff x="-1563624" y="930871"/>
            <a:chExt cx="6890007" cy="1656331"/>
          </a:xfrm>
        </p:grpSpPr>
        <p:sp>
          <p:nvSpPr>
            <p:cNvPr id="33" name="矩形 32"/>
            <p:cNvSpPr/>
            <p:nvPr/>
          </p:nvSpPr>
          <p:spPr>
            <a:xfrm>
              <a:off x="-1563624" y="930871"/>
              <a:ext cx="342904" cy="325815"/>
            </a:xfrm>
            <a:prstGeom prst="rect">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cxnSp>
          <p:nvCxnSpPr>
            <p:cNvPr id="34" name="直接箭头连接符 33"/>
            <p:cNvCxnSpPr>
              <a:endCxn id="33" idx="2"/>
            </p:cNvCxnSpPr>
            <p:nvPr/>
          </p:nvCxnSpPr>
          <p:spPr>
            <a:xfrm flipH="1" flipV="1">
              <a:off x="-1392172" y="1256686"/>
              <a:ext cx="3909476" cy="1115648"/>
            </a:xfrm>
            <a:prstGeom prst="straightConnector1">
              <a:avLst/>
            </a:prstGeom>
            <a:ln w="57150">
              <a:solidFill>
                <a:srgbClr val="00B05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490515" y="2125537"/>
              <a:ext cx="2835868" cy="461665"/>
            </a:xfrm>
            <a:prstGeom prst="rect">
              <a:avLst/>
            </a:prstGeom>
            <a:noFill/>
          </p:spPr>
          <p:txBody>
            <a:bodyPr wrap="square" rtlCol="0">
              <a:spAutoFit/>
            </a:bodyPr>
            <a:lstStyle/>
            <a:p>
              <a:pPr algn="ctr"/>
              <a:r>
                <a:rPr lang="zh-CN" altLang="en-US" sz="2400" dirty="0">
                  <a:solidFill>
                    <a:srgbClr val="00B050"/>
                  </a:solidFill>
                  <a:latin typeface="微软雅黑" panose="020B0503020204020204" pitchFamily="34" charset="-122"/>
                  <a:ea typeface="微软雅黑" panose="020B0503020204020204" pitchFamily="34" charset="-122"/>
                </a:rPr>
                <a:t>加密组件（产品）</a:t>
              </a:r>
            </a:p>
          </p:txBody>
        </p:sp>
      </p:grpSp>
      <p:pic>
        <p:nvPicPr>
          <p:cNvPr id="8" name="图片 7"/>
          <p:cNvPicPr>
            <a:picLocks noChangeAspect="1"/>
          </p:cNvPicPr>
          <p:nvPr/>
        </p:nvPicPr>
        <p:blipFill>
          <a:blip r:embed="rId4"/>
          <a:stretch>
            <a:fillRect/>
          </a:stretch>
        </p:blipFill>
        <p:spPr>
          <a:xfrm>
            <a:off x="3793527" y="805213"/>
            <a:ext cx="4918473" cy="5863787"/>
          </a:xfrm>
          <a:prstGeom prst="rect">
            <a:avLst/>
          </a:prstGeom>
          <a:ln>
            <a:solidFill>
              <a:schemeClr val="tx2"/>
            </a:solidFill>
          </a:ln>
        </p:spPr>
      </p:pic>
      <p:grpSp>
        <p:nvGrpSpPr>
          <p:cNvPr id="50" name="组合 49"/>
          <p:cNvGrpSpPr/>
          <p:nvPr/>
        </p:nvGrpSpPr>
        <p:grpSpPr>
          <a:xfrm>
            <a:off x="770196" y="4005071"/>
            <a:ext cx="7870883" cy="2620825"/>
            <a:chOff x="770196" y="4005071"/>
            <a:chExt cx="7870883" cy="2620825"/>
          </a:xfrm>
        </p:grpSpPr>
        <p:cxnSp>
          <p:nvCxnSpPr>
            <p:cNvPr id="41" name="直接箭头连接符 40"/>
            <p:cNvCxnSpPr>
              <a:endCxn id="43" idx="1"/>
            </p:cNvCxnSpPr>
            <p:nvPr/>
          </p:nvCxnSpPr>
          <p:spPr>
            <a:xfrm flipV="1">
              <a:off x="3295503" y="5088169"/>
              <a:ext cx="973657" cy="680831"/>
            </a:xfrm>
            <a:prstGeom prst="straightConnector1">
              <a:avLst/>
            </a:prstGeom>
            <a:ln w="57150">
              <a:solidFill>
                <a:srgbClr val="9900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70196" y="5425567"/>
              <a:ext cx="2355536" cy="1200329"/>
            </a:xfrm>
            <a:prstGeom prst="rect">
              <a:avLst/>
            </a:prstGeom>
            <a:noFill/>
            <a:ln>
              <a:noFill/>
            </a:ln>
          </p:spPr>
          <p:txBody>
            <a:bodyPr wrap="square" rtlCol="0">
              <a:spAutoFit/>
            </a:bodyPr>
            <a:lstStyle/>
            <a:p>
              <a:r>
                <a:rPr lang="zh-CN" altLang="en-US" sz="2400" dirty="0">
                  <a:solidFill>
                    <a:srgbClr val="9900CC"/>
                  </a:solidFill>
                  <a:latin typeface="微软雅黑" panose="020B0503020204020204" pitchFamily="34" charset="-122"/>
                  <a:ea typeface="微软雅黑" panose="020B0503020204020204" pitchFamily="34" charset="-122"/>
                </a:rPr>
                <a:t>根据不同的算法类型，创建不同的加密算法组件</a:t>
              </a:r>
            </a:p>
          </p:txBody>
        </p:sp>
        <p:sp>
          <p:nvSpPr>
            <p:cNvPr id="43" name="矩形 42"/>
            <p:cNvSpPr/>
            <p:nvPr/>
          </p:nvSpPr>
          <p:spPr>
            <a:xfrm>
              <a:off x="4269160" y="4005071"/>
              <a:ext cx="4371919" cy="2166195"/>
            </a:xfrm>
            <a:prstGeom prst="rect">
              <a:avLst/>
            </a:prstGeom>
            <a:noFill/>
            <a:ln w="57150" cap="flat" cmpd="sng" algn="ctr">
              <a:solidFill>
                <a:srgbClr val="9900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grpSp>
    </p:spTree>
    <p:extLst>
      <p:ext uri="{BB962C8B-B14F-4D97-AF65-F5344CB8AC3E}">
        <p14:creationId xmlns:p14="http://schemas.microsoft.com/office/powerpoint/2010/main" val="139907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5" end="5"/>
                                            </p:txEl>
                                          </p:spTgt>
                                        </p:tgtEl>
                                        <p:attrNameLst>
                                          <p:attrName>style.visibility</p:attrName>
                                        </p:attrNameLst>
                                      </p:cBhvr>
                                      <p:to>
                                        <p:strVal val="visible"/>
                                      </p:to>
                                    </p:set>
                                    <p:animEffect transition="in" filter="fade">
                                      <p:cBhvr>
                                        <p:cTn id="30" dur="500"/>
                                        <p:tgtEl>
                                          <p:spTgt spid="2">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2000" y="1629000"/>
            <a:ext cx="8280000" cy="5040000"/>
          </a:xfrm>
        </p:spPr>
        <p:txBody>
          <a:bodyPr>
            <a:normAutofit/>
          </a:bodyPr>
          <a:lstStyle/>
          <a:p>
            <a:r>
              <a:rPr lang="zh-CN" altLang="en-US" dirty="0"/>
              <a:t>作用</a:t>
            </a:r>
            <a:endParaRPr lang="en-US" altLang="zh-CN" dirty="0"/>
          </a:p>
          <a:p>
            <a:pPr lvl="1"/>
            <a:r>
              <a:rPr lang="zh-CN" altLang="en-US" dirty="0"/>
              <a:t>根据外部条件，</a:t>
            </a:r>
            <a:r>
              <a:rPr lang="zh-CN" altLang="en-US" dirty="0">
                <a:solidFill>
                  <a:srgbClr val="C00000"/>
                </a:solidFill>
              </a:rPr>
              <a:t>创建不同类型的产品。</a:t>
            </a:r>
            <a:endParaRPr lang="en-US" altLang="zh-CN" dirty="0"/>
          </a:p>
          <a:p>
            <a:r>
              <a:rPr lang="zh-CN" altLang="en-US" dirty="0"/>
              <a:t>优点</a:t>
            </a:r>
            <a:endParaRPr lang="en-US" altLang="zh-CN" dirty="0"/>
          </a:p>
          <a:p>
            <a:pPr lvl="1"/>
            <a:r>
              <a:rPr lang="zh-CN" altLang="en-US" dirty="0"/>
              <a:t>将产品的</a:t>
            </a:r>
            <a:r>
              <a:rPr lang="zh-CN" altLang="en-US" dirty="0">
                <a:solidFill>
                  <a:srgbClr val="C00000"/>
                </a:solidFill>
              </a:rPr>
              <a:t>创建</a:t>
            </a:r>
            <a:r>
              <a:rPr lang="zh-CN" altLang="en-US" dirty="0"/>
              <a:t>和产品的</a:t>
            </a:r>
            <a:r>
              <a:rPr lang="zh-CN" altLang="en-US" dirty="0">
                <a:solidFill>
                  <a:srgbClr val="C00000"/>
                </a:solidFill>
              </a:rPr>
              <a:t>使用</a:t>
            </a:r>
            <a:r>
              <a:rPr lang="zh-CN" altLang="en-US" dirty="0">
                <a:solidFill>
                  <a:schemeClr val="accent2"/>
                </a:solidFill>
              </a:rPr>
              <a:t>分离</a:t>
            </a:r>
            <a:r>
              <a:rPr lang="zh-CN" altLang="en-US" dirty="0"/>
              <a:t>。</a:t>
            </a:r>
            <a:endParaRPr lang="en-US" altLang="zh-CN" dirty="0"/>
          </a:p>
          <a:p>
            <a:r>
              <a:rPr lang="zh-CN" altLang="en-US" dirty="0"/>
              <a:t>缺点</a:t>
            </a:r>
            <a:endParaRPr lang="en-US" altLang="zh-CN" dirty="0"/>
          </a:p>
          <a:p>
            <a:pPr lvl="1"/>
            <a:r>
              <a:rPr lang="zh-CN" altLang="en-US" dirty="0"/>
              <a:t>如果</a:t>
            </a:r>
            <a:r>
              <a:rPr lang="zh-CN" altLang="en-US" dirty="0">
                <a:solidFill>
                  <a:srgbClr val="C00000"/>
                </a:solidFill>
              </a:rPr>
              <a:t>产品类型过多，</a:t>
            </a:r>
            <a:r>
              <a:rPr lang="zh-CN" altLang="en-US" dirty="0"/>
              <a:t>工厂类的代码会变得</a:t>
            </a:r>
            <a:r>
              <a:rPr lang="zh-CN" altLang="en-US" dirty="0">
                <a:solidFill>
                  <a:srgbClr val="C00000"/>
                </a:solidFill>
              </a:rPr>
              <a:t>非常复杂</a:t>
            </a:r>
            <a:r>
              <a:rPr lang="zh-CN" altLang="en-US" dirty="0"/>
              <a:t>。</a:t>
            </a:r>
            <a:endParaRPr lang="en-US" altLang="zh-CN" dirty="0"/>
          </a:p>
          <a:p>
            <a:r>
              <a:rPr lang="zh-CN" altLang="en-US"/>
              <a:t>适用场景</a:t>
            </a:r>
            <a:endParaRPr lang="en-US" altLang="zh-CN" dirty="0"/>
          </a:p>
          <a:p>
            <a:pPr lvl="1"/>
            <a:r>
              <a:rPr lang="zh-CN" altLang="en-US" dirty="0"/>
              <a:t>工厂类</a:t>
            </a:r>
            <a:r>
              <a:rPr lang="zh-CN" altLang="en-US" dirty="0">
                <a:solidFill>
                  <a:schemeClr val="accent2"/>
                </a:solidFill>
              </a:rPr>
              <a:t>负责创建的</a:t>
            </a:r>
            <a:r>
              <a:rPr lang="zh-CN" altLang="en-US" dirty="0">
                <a:solidFill>
                  <a:srgbClr val="C00000"/>
                </a:solidFill>
              </a:rPr>
              <a:t>产品类型比较少</a:t>
            </a:r>
            <a:r>
              <a:rPr lang="zh-CN" altLang="en-US" dirty="0"/>
              <a:t>。</a:t>
            </a:r>
            <a:endParaRPr lang="en-US" altLang="zh-CN" dirty="0"/>
          </a:p>
        </p:txBody>
      </p:sp>
      <p:sp>
        <p:nvSpPr>
          <p:cNvPr id="3" name="标题 2"/>
          <p:cNvSpPr>
            <a:spLocks noGrp="1"/>
          </p:cNvSpPr>
          <p:nvPr>
            <p:ph type="title"/>
          </p:nvPr>
        </p:nvSpPr>
        <p:spPr/>
        <p:txBody>
          <a:bodyPr/>
          <a:lstStyle/>
          <a:p>
            <a:r>
              <a:rPr lang="zh-CN" altLang="en-US" dirty="0"/>
              <a:t>简单工厂模式总结</a:t>
            </a:r>
          </a:p>
        </p:txBody>
      </p:sp>
      <p:grpSp>
        <p:nvGrpSpPr>
          <p:cNvPr id="4" name="组合 3"/>
          <p:cNvGrpSpPr/>
          <p:nvPr/>
        </p:nvGrpSpPr>
        <p:grpSpPr>
          <a:xfrm>
            <a:off x="5292000" y="1628999"/>
            <a:ext cx="3420000" cy="1013439"/>
            <a:chOff x="815321" y="4329000"/>
            <a:chExt cx="7896679" cy="2340000"/>
          </a:xfrm>
        </p:grpSpPr>
        <p:pic>
          <p:nvPicPr>
            <p:cNvPr id="5" name="图片 4"/>
            <p:cNvPicPr>
              <a:picLocks noChangeAspect="1"/>
            </p:cNvPicPr>
            <p:nvPr/>
          </p:nvPicPr>
          <p:blipFill>
            <a:blip r:embed="rId3"/>
            <a:stretch>
              <a:fillRect/>
            </a:stretch>
          </p:blipFill>
          <p:spPr>
            <a:xfrm>
              <a:off x="815321" y="4329000"/>
              <a:ext cx="2149372" cy="1080000"/>
            </a:xfrm>
            <a:prstGeom prst="rect">
              <a:avLst/>
            </a:prstGeom>
            <a:ln>
              <a:solidFill>
                <a:schemeClr val="tx2"/>
              </a:solidFill>
            </a:ln>
          </p:spPr>
        </p:pic>
        <p:pic>
          <p:nvPicPr>
            <p:cNvPr id="6" name="图片 5"/>
            <p:cNvPicPr>
              <a:picLocks noChangeAspect="1"/>
            </p:cNvPicPr>
            <p:nvPr/>
          </p:nvPicPr>
          <p:blipFill>
            <a:blip r:embed="rId4"/>
            <a:stretch>
              <a:fillRect/>
            </a:stretch>
          </p:blipFill>
          <p:spPr>
            <a:xfrm>
              <a:off x="815321" y="5668539"/>
              <a:ext cx="2178861" cy="1000461"/>
            </a:xfrm>
            <a:prstGeom prst="rect">
              <a:avLst/>
            </a:prstGeom>
            <a:ln>
              <a:solidFill>
                <a:schemeClr val="tx2"/>
              </a:solidFill>
            </a:ln>
          </p:spPr>
        </p:pic>
        <p:pic>
          <p:nvPicPr>
            <p:cNvPr id="7" name="图片 6"/>
            <p:cNvPicPr>
              <a:picLocks noChangeAspect="1"/>
            </p:cNvPicPr>
            <p:nvPr/>
          </p:nvPicPr>
          <p:blipFill>
            <a:blip r:embed="rId5"/>
            <a:stretch>
              <a:fillRect/>
            </a:stretch>
          </p:blipFill>
          <p:spPr>
            <a:xfrm>
              <a:off x="6552000" y="4625509"/>
              <a:ext cx="2160000" cy="1543260"/>
            </a:xfrm>
            <a:prstGeom prst="rect">
              <a:avLst/>
            </a:prstGeom>
            <a:ln>
              <a:solidFill>
                <a:schemeClr val="tx2"/>
              </a:solidFill>
            </a:ln>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3091" y="4497139"/>
              <a:ext cx="1800000" cy="1800000"/>
            </a:xfrm>
            <a:prstGeom prst="rect">
              <a:avLst/>
            </a:prstGeom>
          </p:spPr>
        </p:pic>
        <p:cxnSp>
          <p:nvCxnSpPr>
            <p:cNvPr id="9" name="直接箭头连接符 8"/>
            <p:cNvCxnSpPr/>
            <p:nvPr/>
          </p:nvCxnSpPr>
          <p:spPr>
            <a:xfrm flipH="1" flipV="1">
              <a:off x="3144694" y="5049002"/>
              <a:ext cx="573870" cy="179998"/>
            </a:xfrm>
            <a:prstGeom prst="straightConnector1">
              <a:avLst/>
            </a:prstGeom>
            <a:ln w="57150">
              <a:solidFill>
                <a:srgbClr val="C0000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3183635" y="6129000"/>
              <a:ext cx="534929" cy="180001"/>
            </a:xfrm>
            <a:prstGeom prst="straightConnector1">
              <a:avLst/>
            </a:prstGeom>
            <a:ln w="57150">
              <a:solidFill>
                <a:srgbClr val="C0000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5832000" y="5589000"/>
              <a:ext cx="575975" cy="0"/>
            </a:xfrm>
            <a:prstGeom prst="straightConnector1">
              <a:avLst/>
            </a:prstGeom>
            <a:ln w="57150">
              <a:solidFill>
                <a:srgbClr val="C0000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20" name="组合 19"/>
          <p:cNvGrpSpPr/>
          <p:nvPr/>
        </p:nvGrpSpPr>
        <p:grpSpPr>
          <a:xfrm>
            <a:off x="5292000" y="2823904"/>
            <a:ext cx="3420000" cy="1177817"/>
            <a:chOff x="5292000" y="2823904"/>
            <a:chExt cx="3420000" cy="1177817"/>
          </a:xfrm>
        </p:grpSpPr>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52888" y="2971489"/>
              <a:ext cx="1159112" cy="637512"/>
            </a:xfrm>
            <a:prstGeom prst="rect">
              <a:avLst/>
            </a:prstGeom>
            <a:ln>
              <a:solidFill>
                <a:schemeClr val="tx2"/>
              </a:solidFill>
            </a:ln>
          </p:spPr>
        </p:pic>
        <p:cxnSp>
          <p:nvCxnSpPr>
            <p:cNvPr id="15" name="直接箭头连接符 14"/>
            <p:cNvCxnSpPr/>
            <p:nvPr/>
          </p:nvCxnSpPr>
          <p:spPr>
            <a:xfrm flipH="1">
              <a:off x="6924718" y="3412812"/>
              <a:ext cx="537259" cy="0"/>
            </a:xfrm>
            <a:prstGeom prst="straightConnector1">
              <a:avLst/>
            </a:prstGeom>
            <a:ln w="57150">
              <a:solidFill>
                <a:srgbClr val="00B050"/>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92000" y="2823904"/>
              <a:ext cx="1496830" cy="1177817"/>
            </a:xfrm>
            <a:prstGeom prst="rect">
              <a:avLst/>
            </a:prstGeom>
            <a:ln>
              <a:solidFill>
                <a:schemeClr val="tx2"/>
              </a:solidFill>
            </a:ln>
          </p:spPr>
        </p:pic>
      </p:grpSp>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24718" y="4153410"/>
            <a:ext cx="1787282" cy="992250"/>
          </a:xfrm>
          <a:prstGeom prst="rect">
            <a:avLst/>
          </a:prstGeom>
          <a:ln>
            <a:solidFill>
              <a:schemeClr val="tx2"/>
            </a:solidFill>
          </a:ln>
        </p:spPr>
      </p:pic>
      <p:grpSp>
        <p:nvGrpSpPr>
          <p:cNvPr id="24" name="组合 23"/>
          <p:cNvGrpSpPr/>
          <p:nvPr/>
        </p:nvGrpSpPr>
        <p:grpSpPr>
          <a:xfrm>
            <a:off x="5386084" y="5525751"/>
            <a:ext cx="3240000" cy="874626"/>
            <a:chOff x="710400" y="3069000"/>
            <a:chExt cx="8001600" cy="2160000"/>
          </a:xfrm>
        </p:grpSpPr>
        <p:pic>
          <p:nvPicPr>
            <p:cNvPr id="25" name="图片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31200" y="3069000"/>
              <a:ext cx="2160000" cy="2160000"/>
            </a:xfrm>
            <a:prstGeom prst="rect">
              <a:avLst/>
            </a:prstGeom>
          </p:spPr>
        </p:pic>
        <p:pic>
          <p:nvPicPr>
            <p:cNvPr id="26" name="图片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0400" y="3069000"/>
              <a:ext cx="2160000" cy="2160000"/>
            </a:xfrm>
            <a:prstGeom prst="rect">
              <a:avLst/>
            </a:prstGeom>
          </p:spPr>
        </p:pic>
        <p:pic>
          <p:nvPicPr>
            <p:cNvPr id="27" name="图片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52000" y="3069000"/>
              <a:ext cx="2160000" cy="2160000"/>
            </a:xfrm>
            <a:prstGeom prst="rect">
              <a:avLst/>
            </a:prstGeom>
          </p:spPr>
        </p:pic>
      </p:grpSp>
    </p:spTree>
    <p:extLst>
      <p:ext uri="{BB962C8B-B14F-4D97-AF65-F5344CB8AC3E}">
        <p14:creationId xmlns:p14="http://schemas.microsoft.com/office/powerpoint/2010/main" val="304738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xEl>
                                              <p:pRg st="6" end="6"/>
                                            </p:txEl>
                                          </p:spTgt>
                                        </p:tgtEl>
                                        <p:attrNameLst>
                                          <p:attrName>style.visibility</p:attrName>
                                        </p:attrNameLst>
                                      </p:cBhvr>
                                      <p:to>
                                        <p:strVal val="visible"/>
                                      </p:to>
                                    </p:set>
                                    <p:animEffect transition="in" filter="fade">
                                      <p:cBhvr>
                                        <p:cTn id="40" dur="500"/>
                                        <p:tgtEl>
                                          <p:spTgt spid="2">
                                            <p:txEl>
                                              <p:pRg st="6" end="6"/>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7" end="7"/>
                                            </p:txEl>
                                          </p:spTgt>
                                        </p:tgtEl>
                                        <p:attrNameLst>
                                          <p:attrName>style.visibility</p:attrName>
                                        </p:attrNameLst>
                                      </p:cBhvr>
                                      <p:to>
                                        <p:strVal val="visible"/>
                                      </p:to>
                                    </p:set>
                                    <p:animEffect transition="in" filter="fade">
                                      <p:cBhvr>
                                        <p:cTn id="43" dur="500"/>
                                        <p:tgtEl>
                                          <p:spTgt spid="2">
                                            <p:txEl>
                                              <p:pRg st="7" end="7"/>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32000" y="1629000"/>
            <a:ext cx="3960000" cy="5040000"/>
          </a:xfrm>
        </p:spPr>
        <p:txBody>
          <a:bodyPr>
            <a:normAutofit/>
          </a:bodyPr>
          <a:lstStyle/>
          <a:p>
            <a:r>
              <a:rPr lang="zh-CN" altLang="en-US" sz="2000" dirty="0"/>
              <a:t>现有三种僵尸（</a:t>
            </a:r>
            <a:r>
              <a:rPr lang="en-US" altLang="zh-CN" sz="2000" dirty="0"/>
              <a:t>Zombie</a:t>
            </a:r>
            <a:r>
              <a:rPr lang="zh-CN" altLang="en-US" sz="2000" dirty="0"/>
              <a:t>）</a:t>
            </a:r>
            <a:endParaRPr lang="en-US" altLang="zh-CN" sz="2000" dirty="0"/>
          </a:p>
          <a:p>
            <a:pPr lvl="1"/>
            <a:r>
              <a:rPr lang="zh-CN" altLang="en-US" dirty="0"/>
              <a:t>普通僵尸（</a:t>
            </a:r>
            <a:r>
              <a:rPr lang="en-US" altLang="zh-CN" dirty="0" err="1"/>
              <a:t>CommonZombie</a:t>
            </a:r>
            <a:r>
              <a:rPr lang="zh-CN" altLang="en-US" dirty="0"/>
              <a:t>）</a:t>
            </a:r>
            <a:endParaRPr lang="en-US" altLang="zh-CN" dirty="0"/>
          </a:p>
          <a:p>
            <a:pPr lvl="1"/>
            <a:r>
              <a:rPr lang="zh-CN" altLang="en-US" dirty="0"/>
              <a:t>撑杆僵尸（</a:t>
            </a:r>
            <a:r>
              <a:rPr lang="en-US" altLang="zh-CN" dirty="0" err="1"/>
              <a:t>PoleZombie</a:t>
            </a:r>
            <a:r>
              <a:rPr lang="zh-CN" altLang="en-US" dirty="0"/>
              <a:t>）</a:t>
            </a:r>
            <a:endParaRPr lang="en-US" altLang="zh-CN" dirty="0"/>
          </a:p>
          <a:p>
            <a:pPr lvl="1"/>
            <a:r>
              <a:rPr lang="zh-CN" altLang="en-US" dirty="0"/>
              <a:t>气球僵尸（</a:t>
            </a:r>
            <a:r>
              <a:rPr lang="en-US" altLang="zh-CN" dirty="0" err="1"/>
              <a:t>BalloonZombie</a:t>
            </a:r>
            <a:r>
              <a:rPr lang="zh-CN" altLang="en-US" dirty="0"/>
              <a:t>）</a:t>
            </a:r>
            <a:endParaRPr lang="en-US" altLang="zh-CN" dirty="0"/>
          </a:p>
          <a:p>
            <a:r>
              <a:rPr lang="zh-CN" altLang="en-US" sz="2000" dirty="0"/>
              <a:t>希望有一个控制台程序，能够：</a:t>
            </a:r>
            <a:endParaRPr lang="en-US" altLang="zh-CN" sz="2000" dirty="0"/>
          </a:p>
          <a:p>
            <a:pPr marL="822960" lvl="1" indent="-514350">
              <a:buFont typeface="+mj-lt"/>
              <a:buAutoNum type="arabicPeriod"/>
            </a:pPr>
            <a:r>
              <a:rPr lang="zh-CN" altLang="en-US" dirty="0">
                <a:solidFill>
                  <a:srgbClr val="C00000"/>
                </a:solidFill>
              </a:rPr>
              <a:t>随机生成一大波（</a:t>
            </a:r>
            <a:r>
              <a:rPr lang="en-US" altLang="zh-CN" dirty="0">
                <a:solidFill>
                  <a:srgbClr val="C00000"/>
                </a:solidFill>
              </a:rPr>
              <a:t>200</a:t>
            </a:r>
            <a:r>
              <a:rPr lang="zh-CN" altLang="en-US" dirty="0">
                <a:solidFill>
                  <a:srgbClr val="C00000"/>
                </a:solidFill>
              </a:rPr>
              <a:t>个）僵尸。</a:t>
            </a:r>
            <a:endParaRPr lang="en-US" altLang="zh-CN" dirty="0">
              <a:solidFill>
                <a:srgbClr val="C00000"/>
              </a:solidFill>
            </a:endParaRPr>
          </a:p>
          <a:p>
            <a:pPr marL="822960" lvl="1" indent="-514350">
              <a:buFont typeface="+mj-lt"/>
              <a:buAutoNum type="arabicPeriod"/>
            </a:pPr>
            <a:r>
              <a:rPr lang="zh-CN" altLang="en-US" dirty="0">
                <a:solidFill>
                  <a:srgbClr val="C00000"/>
                </a:solidFill>
              </a:rPr>
              <a:t>生成 </a:t>
            </a:r>
            <a:r>
              <a:rPr lang="en-US" altLang="zh-CN" dirty="0">
                <a:solidFill>
                  <a:srgbClr val="C00000"/>
                </a:solidFill>
              </a:rPr>
              <a:t>10 </a:t>
            </a:r>
            <a:r>
              <a:rPr lang="zh-CN" altLang="en-US" dirty="0">
                <a:solidFill>
                  <a:srgbClr val="C00000"/>
                </a:solidFill>
              </a:rPr>
              <a:t>个僵尸，用户可以指定每个僵尸的类型。</a:t>
            </a:r>
          </a:p>
          <a:p>
            <a:pPr lvl="1"/>
            <a:endParaRPr lang="zh-CN" altLang="en-US" dirty="0"/>
          </a:p>
        </p:txBody>
      </p:sp>
      <p:sp>
        <p:nvSpPr>
          <p:cNvPr id="3" name="标题 2"/>
          <p:cNvSpPr>
            <a:spLocks noGrp="1"/>
          </p:cNvSpPr>
          <p:nvPr>
            <p:ph type="title"/>
          </p:nvPr>
        </p:nvSpPr>
        <p:spPr/>
        <p:txBody>
          <a:bodyPr>
            <a:normAutofit/>
          </a:bodyPr>
          <a:lstStyle/>
          <a:p>
            <a:r>
              <a:rPr lang="zh-CN" altLang="en-US" dirty="0"/>
              <a:t>课后作业</a:t>
            </a:r>
          </a:p>
        </p:txBody>
      </p:sp>
      <p:grpSp>
        <p:nvGrpSpPr>
          <p:cNvPr id="9" name="组合 8"/>
          <p:cNvGrpSpPr/>
          <p:nvPr/>
        </p:nvGrpSpPr>
        <p:grpSpPr>
          <a:xfrm>
            <a:off x="4316555" y="3364668"/>
            <a:ext cx="4227609" cy="2944332"/>
            <a:chOff x="4316555" y="3364668"/>
            <a:chExt cx="4227609" cy="2944332"/>
          </a:xfrm>
        </p:grpSpPr>
        <p:grpSp>
          <p:nvGrpSpPr>
            <p:cNvPr id="12" name="组合 11"/>
            <p:cNvGrpSpPr/>
            <p:nvPr/>
          </p:nvGrpSpPr>
          <p:grpSpPr>
            <a:xfrm>
              <a:off x="4572000" y="4409464"/>
              <a:ext cx="3780000" cy="1131079"/>
              <a:chOff x="6816000" y="2349000"/>
              <a:chExt cx="5040000" cy="1508106"/>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6000" y="2406831"/>
                <a:ext cx="900000" cy="900000"/>
              </a:xfrm>
              <a:prstGeom prst="rect">
                <a:avLst/>
              </a:prstGeom>
            </p:spPr>
          </p:pic>
          <p:sp>
            <p:nvSpPr>
              <p:cNvPr id="7" name="文本框 6"/>
              <p:cNvSpPr txBox="1"/>
              <p:nvPr/>
            </p:nvSpPr>
            <p:spPr>
              <a:xfrm>
                <a:off x="7716000" y="2349000"/>
                <a:ext cx="4140000" cy="1508106"/>
              </a:xfrm>
              <a:prstGeom prst="rect">
                <a:avLst/>
              </a:prstGeom>
              <a:noFill/>
            </p:spPr>
            <p:txBody>
              <a:bodyPr wrap="square" rtlCol="0">
                <a:spAutoFit/>
              </a:bodyPr>
              <a:lstStyle/>
              <a:p>
                <a:pPr marL="61720">
                  <a:lnSpc>
                    <a:spcPct val="125000"/>
                  </a:lnSpc>
                  <a:spcBef>
                    <a:spcPts val="675"/>
                  </a:spcBef>
                  <a:buClr>
                    <a:srgbClr val="99CB38"/>
                  </a:buClr>
                </a:pPr>
                <a:r>
                  <a:rPr lang="zh-CN" altLang="en-US" dirty="0">
                    <a:solidFill>
                      <a:srgbClr val="455F51"/>
                    </a:solidFill>
                    <a:latin typeface="Calibri" panose="020F0502020204030204" pitchFamily="34" charset="0"/>
                    <a:ea typeface="微软雅黑" panose="020B0503020204020204" pitchFamily="34" charset="-122"/>
                  </a:rPr>
                  <a:t>将 </a:t>
                </a:r>
                <a:r>
                  <a:rPr lang="en-US" altLang="zh-CN" dirty="0">
                    <a:solidFill>
                      <a:srgbClr val="455F51"/>
                    </a:solidFill>
                    <a:latin typeface="Calibri" panose="020F0502020204030204" pitchFamily="34" charset="0"/>
                    <a:ea typeface="微软雅黑" panose="020B0503020204020204" pitchFamily="34" charset="-122"/>
                  </a:rPr>
                  <a:t>UML </a:t>
                </a:r>
                <a:r>
                  <a:rPr lang="zh-CN" altLang="en-US" dirty="0">
                    <a:solidFill>
                      <a:srgbClr val="455F51"/>
                    </a:solidFill>
                    <a:latin typeface="Calibri" panose="020F0502020204030204" pitchFamily="34" charset="0"/>
                    <a:ea typeface="微软雅黑" panose="020B0503020204020204" pitchFamily="34" charset="-122"/>
                  </a:rPr>
                  <a:t>类图及源代码以博客的形式发布在</a:t>
                </a:r>
                <a:r>
                  <a:rPr lang="zh-CN" altLang="en-US" dirty="0">
                    <a:solidFill>
                      <a:schemeClr val="accent2"/>
                    </a:solidFill>
                    <a:latin typeface="Calibri" panose="020F0502020204030204" pitchFamily="34" charset="0"/>
                    <a:ea typeface="微软雅黑" panose="020B0503020204020204" pitchFamily="34" charset="-122"/>
                  </a:rPr>
                  <a:t>博客园</a:t>
                </a:r>
                <a:r>
                  <a:rPr lang="zh-CN" altLang="en-US" dirty="0">
                    <a:solidFill>
                      <a:srgbClr val="455F51"/>
                    </a:solidFill>
                    <a:latin typeface="Calibri" panose="020F0502020204030204" pitchFamily="34" charset="0"/>
                    <a:ea typeface="微软雅黑" panose="020B0503020204020204" pitchFamily="34" charset="-122"/>
                  </a:rPr>
                  <a:t>网站上。</a:t>
                </a:r>
                <a:endParaRPr lang="en-US" altLang="zh-CN" dirty="0">
                  <a:solidFill>
                    <a:srgbClr val="455F51"/>
                  </a:solidFill>
                  <a:latin typeface="Calibri" panose="020F0502020204030204" pitchFamily="34" charset="0"/>
                  <a:ea typeface="微软雅黑" panose="020B0503020204020204" pitchFamily="34" charset="-122"/>
                </a:endParaRPr>
              </a:p>
            </p:txBody>
          </p:sp>
        </p:grpSp>
        <p:grpSp>
          <p:nvGrpSpPr>
            <p:cNvPr id="11" name="组合 10"/>
            <p:cNvGrpSpPr/>
            <p:nvPr/>
          </p:nvGrpSpPr>
          <p:grpSpPr>
            <a:xfrm>
              <a:off x="4316555" y="5237437"/>
              <a:ext cx="4227609" cy="1071563"/>
              <a:chOff x="6551625" y="3344625"/>
              <a:chExt cx="5124375" cy="1428750"/>
            </a:xfrm>
          </p:grpSpPr>
          <p:sp>
            <p:nvSpPr>
              <p:cNvPr id="8" name="文本框 7"/>
              <p:cNvSpPr txBox="1"/>
              <p:nvPr/>
            </p:nvSpPr>
            <p:spPr>
              <a:xfrm>
                <a:off x="7716000" y="3614753"/>
                <a:ext cx="3960000" cy="1046440"/>
              </a:xfrm>
              <a:prstGeom prst="rect">
                <a:avLst/>
              </a:prstGeom>
              <a:noFill/>
            </p:spPr>
            <p:txBody>
              <a:bodyPr wrap="square" rtlCol="0">
                <a:spAutoFit/>
              </a:bodyPr>
              <a:lstStyle/>
              <a:p>
                <a:pPr marL="61720">
                  <a:lnSpc>
                    <a:spcPct val="125000"/>
                  </a:lnSpc>
                  <a:spcBef>
                    <a:spcPts val="675"/>
                  </a:spcBef>
                  <a:buClr>
                    <a:srgbClr val="99CB38"/>
                  </a:buClr>
                </a:pPr>
                <a:r>
                  <a:rPr lang="zh-CN" altLang="en-US" dirty="0">
                    <a:solidFill>
                      <a:srgbClr val="455F51"/>
                    </a:solidFill>
                    <a:latin typeface="Calibri" panose="020F0502020204030204" pitchFamily="34" charset="0"/>
                    <a:ea typeface="微软雅黑" panose="020B0503020204020204" pitchFamily="34" charset="-122"/>
                  </a:rPr>
                  <a:t>将程序代码提交到代码托管网站 </a:t>
                </a:r>
                <a:r>
                  <a:rPr lang="en-US" altLang="zh-CN" dirty="0">
                    <a:solidFill>
                      <a:schemeClr val="accent2"/>
                    </a:solidFill>
                    <a:latin typeface="Calibri" panose="020F0502020204030204" pitchFamily="34" charset="0"/>
                    <a:ea typeface="微软雅黑" panose="020B0503020204020204" pitchFamily="34" charset="-122"/>
                  </a:rPr>
                  <a:t>GitHub</a:t>
                </a:r>
                <a:r>
                  <a:rPr lang="zh-CN" altLang="en-US" dirty="0">
                    <a:solidFill>
                      <a:srgbClr val="455F51"/>
                    </a:solidFill>
                    <a:latin typeface="Calibri" panose="020F0502020204030204" pitchFamily="34" charset="0"/>
                    <a:ea typeface="微软雅黑" panose="020B0503020204020204" pitchFamily="34" charset="-122"/>
                  </a:rPr>
                  <a:t>。</a:t>
                </a:r>
                <a:endParaRPr lang="zh-CN" altLang="en-US" sz="1500" dirty="0">
                  <a:solidFill>
                    <a:srgbClr val="455F51"/>
                  </a:solidFill>
                  <a:latin typeface="Calibri" panose="020F0502020204030204" pitchFamily="34" charset="0"/>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625" y="3344625"/>
                <a:ext cx="1428750" cy="1428750"/>
              </a:xfrm>
              <a:prstGeom prst="rect">
                <a:avLst/>
              </a:prstGeom>
            </p:spPr>
          </p:pic>
        </p:grpSp>
        <p:grpSp>
          <p:nvGrpSpPr>
            <p:cNvPr id="18" name="组合 17"/>
            <p:cNvGrpSpPr/>
            <p:nvPr/>
          </p:nvGrpSpPr>
          <p:grpSpPr>
            <a:xfrm>
              <a:off x="4431329" y="3364668"/>
              <a:ext cx="3965446" cy="919329"/>
              <a:chOff x="6653114" y="2216704"/>
              <a:chExt cx="5287261" cy="1225772"/>
            </a:xfrm>
          </p:grpSpPr>
          <p:pic>
            <p:nvPicPr>
              <p:cNvPr id="16" name="图片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53114" y="2216704"/>
                <a:ext cx="1225772" cy="1225772"/>
              </a:xfrm>
              <a:prstGeom prst="rect">
                <a:avLst/>
              </a:prstGeom>
            </p:spPr>
          </p:pic>
          <p:sp>
            <p:nvSpPr>
              <p:cNvPr id="17" name="文本框 16"/>
              <p:cNvSpPr txBox="1"/>
              <p:nvPr/>
            </p:nvSpPr>
            <p:spPr>
              <a:xfrm>
                <a:off x="7800375" y="2321759"/>
                <a:ext cx="4140000" cy="1046440"/>
              </a:xfrm>
              <a:prstGeom prst="rect">
                <a:avLst/>
              </a:prstGeom>
              <a:noFill/>
            </p:spPr>
            <p:txBody>
              <a:bodyPr wrap="square" rtlCol="0">
                <a:spAutoFit/>
              </a:bodyPr>
              <a:lstStyle/>
              <a:p>
                <a:pPr marL="61720">
                  <a:lnSpc>
                    <a:spcPct val="125000"/>
                  </a:lnSpc>
                  <a:spcBef>
                    <a:spcPts val="675"/>
                  </a:spcBef>
                  <a:buClr>
                    <a:srgbClr val="99CB38"/>
                  </a:buClr>
                </a:pPr>
                <a:r>
                  <a:rPr lang="zh-CN" altLang="en-US" dirty="0">
                    <a:solidFill>
                      <a:srgbClr val="455F51"/>
                    </a:solidFill>
                    <a:latin typeface="Calibri" panose="020F0502020204030204" pitchFamily="34" charset="0"/>
                    <a:ea typeface="微软雅黑" panose="020B0503020204020204" pitchFamily="34" charset="-122"/>
                  </a:rPr>
                  <a:t>使用 </a:t>
                </a:r>
                <a:r>
                  <a:rPr lang="en-US" altLang="zh-CN" dirty="0">
                    <a:solidFill>
                      <a:schemeClr val="accent2"/>
                    </a:solidFill>
                    <a:latin typeface="Calibri" panose="020F0502020204030204" pitchFamily="34" charset="0"/>
                    <a:ea typeface="微软雅黑" panose="020B0503020204020204" pitchFamily="34" charset="-122"/>
                  </a:rPr>
                  <a:t>C# / Java</a:t>
                </a:r>
                <a:r>
                  <a:rPr lang="en-US" altLang="zh-CN" dirty="0">
                    <a:solidFill>
                      <a:srgbClr val="455F51"/>
                    </a:solidFill>
                    <a:latin typeface="Calibri" panose="020F0502020204030204" pitchFamily="34" charset="0"/>
                    <a:ea typeface="微软雅黑" panose="020B0503020204020204" pitchFamily="34" charset="-122"/>
                  </a:rPr>
                  <a:t> </a:t>
                </a:r>
                <a:r>
                  <a:rPr lang="zh-CN" altLang="en-US" dirty="0">
                    <a:solidFill>
                      <a:srgbClr val="455F51"/>
                    </a:solidFill>
                    <a:latin typeface="Calibri" panose="020F0502020204030204" pitchFamily="34" charset="0"/>
                    <a:ea typeface="微软雅黑" panose="020B0503020204020204" pitchFamily="34" charset="-122"/>
                  </a:rPr>
                  <a:t>或其他 </a:t>
                </a:r>
                <a:r>
                  <a:rPr lang="en-US" altLang="zh-CN" dirty="0">
                    <a:solidFill>
                      <a:srgbClr val="455F51"/>
                    </a:solidFill>
                    <a:latin typeface="Calibri" panose="020F0502020204030204" pitchFamily="34" charset="0"/>
                    <a:ea typeface="微软雅黑" panose="020B0503020204020204" pitchFamily="34" charset="-122"/>
                  </a:rPr>
                  <a:t>OOP </a:t>
                </a:r>
                <a:r>
                  <a:rPr lang="zh-CN" altLang="en-US" dirty="0">
                    <a:solidFill>
                      <a:srgbClr val="455F51"/>
                    </a:solidFill>
                    <a:latin typeface="Calibri" panose="020F0502020204030204" pitchFamily="34" charset="0"/>
                    <a:ea typeface="微软雅黑" panose="020B0503020204020204" pitchFamily="34" charset="-122"/>
                  </a:rPr>
                  <a:t>语言实现此程序。</a:t>
                </a:r>
                <a:endParaRPr lang="en-US" altLang="zh-CN" dirty="0">
                  <a:solidFill>
                    <a:srgbClr val="455F51"/>
                  </a:solidFill>
                  <a:latin typeface="Calibri" panose="020F0502020204030204" pitchFamily="34" charset="0"/>
                  <a:ea typeface="微软雅黑" panose="020B0503020204020204" pitchFamily="34" charset="-122"/>
                </a:endParaRPr>
              </a:p>
            </p:txBody>
          </p:sp>
        </p:grpSp>
      </p:grpSp>
      <p:grpSp>
        <p:nvGrpSpPr>
          <p:cNvPr id="5" name="组合 4"/>
          <p:cNvGrpSpPr/>
          <p:nvPr/>
        </p:nvGrpSpPr>
        <p:grpSpPr>
          <a:xfrm>
            <a:off x="4572000" y="1039637"/>
            <a:ext cx="2717540" cy="2132177"/>
            <a:chOff x="4345075" y="470574"/>
            <a:chExt cx="3201924" cy="2512224"/>
          </a:xfrm>
        </p:grpSpPr>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12000" y="1554511"/>
              <a:ext cx="1534999" cy="1428287"/>
            </a:xfrm>
            <a:prstGeom prst="rect">
              <a:avLst/>
            </a:prstGeom>
            <a:ln>
              <a:solidFill>
                <a:schemeClr val="tx2"/>
              </a:solidFill>
            </a:ln>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7690" y="470574"/>
              <a:ext cx="1267346" cy="1180174"/>
            </a:xfrm>
            <a:prstGeom prst="rect">
              <a:avLst/>
            </a:prstGeom>
            <a:ln>
              <a:solidFill>
                <a:schemeClr val="tx2"/>
              </a:solidFill>
            </a:ln>
          </p:spPr>
        </p:pic>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5075" y="1031896"/>
              <a:ext cx="1713851" cy="1600200"/>
            </a:xfrm>
            <a:prstGeom prst="rect">
              <a:avLst/>
            </a:prstGeom>
            <a:ln>
              <a:solidFill>
                <a:schemeClr val="tx2"/>
              </a:solidFill>
            </a:ln>
          </p:spPr>
        </p:pic>
      </p:grpSp>
    </p:spTree>
    <p:extLst>
      <p:ext uri="{BB962C8B-B14F-4D97-AF65-F5344CB8AC3E}">
        <p14:creationId xmlns:p14="http://schemas.microsoft.com/office/powerpoint/2010/main" val="288649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本节课内容回顾</a:t>
            </a:r>
          </a:p>
        </p:txBody>
      </p:sp>
      <p:grpSp>
        <p:nvGrpSpPr>
          <p:cNvPr id="7" name="组合 6"/>
          <p:cNvGrpSpPr/>
          <p:nvPr/>
        </p:nvGrpSpPr>
        <p:grpSpPr>
          <a:xfrm>
            <a:off x="49667" y="1531448"/>
            <a:ext cx="10305115" cy="4348404"/>
            <a:chOff x="49667" y="1531448"/>
            <a:chExt cx="10305115" cy="4348404"/>
          </a:xfrm>
        </p:grpSpPr>
        <p:grpSp>
          <p:nvGrpSpPr>
            <p:cNvPr id="14" name="组合 13"/>
            <p:cNvGrpSpPr/>
            <p:nvPr/>
          </p:nvGrpSpPr>
          <p:grpSpPr>
            <a:xfrm>
              <a:off x="489676" y="1531448"/>
              <a:ext cx="9865106" cy="4348404"/>
              <a:chOff x="489676" y="1531448"/>
              <a:chExt cx="9865106" cy="4348404"/>
            </a:xfrm>
          </p:grpSpPr>
          <p:grpSp>
            <p:nvGrpSpPr>
              <p:cNvPr id="12" name="组合 11"/>
              <p:cNvGrpSpPr/>
              <p:nvPr/>
            </p:nvGrpSpPr>
            <p:grpSpPr>
              <a:xfrm>
                <a:off x="4461938" y="4630762"/>
                <a:ext cx="1362355" cy="1233884"/>
                <a:chOff x="5949250" y="5031349"/>
                <a:chExt cx="1816473" cy="1645179"/>
              </a:xfrm>
            </p:grpSpPr>
            <p:sp>
              <p:nvSpPr>
                <p:cNvPr id="45" name="任意多边形 44"/>
                <p:cNvSpPr/>
                <p:nvPr/>
              </p:nvSpPr>
              <p:spPr>
                <a:xfrm>
                  <a:off x="5949250" y="5768296"/>
                  <a:ext cx="1816473" cy="908232"/>
                </a:xfrm>
                <a:custGeom>
                  <a:avLst/>
                  <a:gdLst>
                    <a:gd name="connsiteX0" fmla="*/ 0 w 1816473"/>
                    <a:gd name="connsiteY0" fmla="*/ 151402 h 908232"/>
                    <a:gd name="connsiteX1" fmla="*/ 151402 w 1816473"/>
                    <a:gd name="connsiteY1" fmla="*/ 0 h 908232"/>
                    <a:gd name="connsiteX2" fmla="*/ 1665071 w 1816473"/>
                    <a:gd name="connsiteY2" fmla="*/ 0 h 908232"/>
                    <a:gd name="connsiteX3" fmla="*/ 1816473 w 1816473"/>
                    <a:gd name="connsiteY3" fmla="*/ 151402 h 908232"/>
                    <a:gd name="connsiteX4" fmla="*/ 1816473 w 1816473"/>
                    <a:gd name="connsiteY4" fmla="*/ 756830 h 908232"/>
                    <a:gd name="connsiteX5" fmla="*/ 1665071 w 1816473"/>
                    <a:gd name="connsiteY5" fmla="*/ 908232 h 908232"/>
                    <a:gd name="connsiteX6" fmla="*/ 151402 w 1816473"/>
                    <a:gd name="connsiteY6" fmla="*/ 908232 h 908232"/>
                    <a:gd name="connsiteX7" fmla="*/ 0 w 1816473"/>
                    <a:gd name="connsiteY7" fmla="*/ 756830 h 908232"/>
                    <a:gd name="connsiteX8" fmla="*/ 0 w 1816473"/>
                    <a:gd name="connsiteY8" fmla="*/ 151402 h 9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73" h="908232">
                      <a:moveTo>
                        <a:pt x="0" y="151402"/>
                      </a:moveTo>
                      <a:cubicBezTo>
                        <a:pt x="0" y="67785"/>
                        <a:pt x="67785" y="0"/>
                        <a:pt x="151402" y="0"/>
                      </a:cubicBezTo>
                      <a:lnTo>
                        <a:pt x="1665071" y="0"/>
                      </a:lnTo>
                      <a:cubicBezTo>
                        <a:pt x="1748688" y="0"/>
                        <a:pt x="1816473" y="67785"/>
                        <a:pt x="1816473" y="151402"/>
                      </a:cubicBezTo>
                      <a:lnTo>
                        <a:pt x="1816473" y="756830"/>
                      </a:lnTo>
                      <a:cubicBezTo>
                        <a:pt x="1816473" y="840447"/>
                        <a:pt x="1748688" y="908232"/>
                        <a:pt x="1665071" y="908232"/>
                      </a:cubicBezTo>
                      <a:lnTo>
                        <a:pt x="151402" y="908232"/>
                      </a:lnTo>
                      <a:cubicBezTo>
                        <a:pt x="67785" y="908232"/>
                        <a:pt x="0" y="840447"/>
                        <a:pt x="0" y="756830"/>
                      </a:cubicBezTo>
                      <a:lnTo>
                        <a:pt x="0" y="151402"/>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08" tIns="90408" rIns="90408" bIns="90408" numCol="1" spcCol="1270" anchor="ctr" anchorCtr="0">
                  <a:noAutofit/>
                </a:bodyPr>
                <a:lstStyle/>
                <a:p>
                  <a:pPr algn="ctr" defTabSz="666750">
                    <a:lnSpc>
                      <a:spcPct val="90000"/>
                    </a:lnSpc>
                    <a:spcAft>
                      <a:spcPct val="35000"/>
                    </a:spcAft>
                  </a:pPr>
                  <a:r>
                    <a:rPr lang="zh-CN" altLang="en-US" sz="1500" dirty="0">
                      <a:solidFill>
                        <a:schemeClr val="tx2"/>
                      </a:solidFill>
                    </a:rPr>
                    <a:t>编写应用了该模式的程序</a:t>
                  </a:r>
                </a:p>
              </p:txBody>
            </p:sp>
            <p:sp>
              <p:nvSpPr>
                <p:cNvPr id="62" name="直角上箭头 61"/>
                <p:cNvSpPr/>
                <p:nvPr/>
              </p:nvSpPr>
              <p:spPr>
                <a:xfrm rot="10800000" flipH="1">
                  <a:off x="6649138" y="5031349"/>
                  <a:ext cx="816611" cy="732720"/>
                </a:xfrm>
                <a:prstGeom prst="bentUpArrow">
                  <a:avLst>
                    <a:gd name="adj1" fmla="val 32840"/>
                    <a:gd name="adj2" fmla="val 24021"/>
                    <a:gd name="adj3" fmla="val 346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11" name="组合 10"/>
              <p:cNvGrpSpPr/>
              <p:nvPr/>
            </p:nvGrpSpPr>
            <p:grpSpPr>
              <a:xfrm>
                <a:off x="3624499" y="3827288"/>
                <a:ext cx="1362355" cy="1230715"/>
                <a:chOff x="4832665" y="3960050"/>
                <a:chExt cx="1816473" cy="1640953"/>
              </a:xfrm>
            </p:grpSpPr>
            <p:sp>
              <p:nvSpPr>
                <p:cNvPr id="43" name="任意多边形 42"/>
                <p:cNvSpPr/>
                <p:nvPr/>
              </p:nvSpPr>
              <p:spPr>
                <a:xfrm>
                  <a:off x="4832665" y="4692771"/>
                  <a:ext cx="1816473" cy="908232"/>
                </a:xfrm>
                <a:custGeom>
                  <a:avLst/>
                  <a:gdLst>
                    <a:gd name="connsiteX0" fmla="*/ 0 w 1816473"/>
                    <a:gd name="connsiteY0" fmla="*/ 151402 h 908232"/>
                    <a:gd name="connsiteX1" fmla="*/ 151402 w 1816473"/>
                    <a:gd name="connsiteY1" fmla="*/ 0 h 908232"/>
                    <a:gd name="connsiteX2" fmla="*/ 1665071 w 1816473"/>
                    <a:gd name="connsiteY2" fmla="*/ 0 h 908232"/>
                    <a:gd name="connsiteX3" fmla="*/ 1816473 w 1816473"/>
                    <a:gd name="connsiteY3" fmla="*/ 151402 h 908232"/>
                    <a:gd name="connsiteX4" fmla="*/ 1816473 w 1816473"/>
                    <a:gd name="connsiteY4" fmla="*/ 756830 h 908232"/>
                    <a:gd name="connsiteX5" fmla="*/ 1665071 w 1816473"/>
                    <a:gd name="connsiteY5" fmla="*/ 908232 h 908232"/>
                    <a:gd name="connsiteX6" fmla="*/ 151402 w 1816473"/>
                    <a:gd name="connsiteY6" fmla="*/ 908232 h 908232"/>
                    <a:gd name="connsiteX7" fmla="*/ 0 w 1816473"/>
                    <a:gd name="connsiteY7" fmla="*/ 756830 h 908232"/>
                    <a:gd name="connsiteX8" fmla="*/ 0 w 1816473"/>
                    <a:gd name="connsiteY8" fmla="*/ 151402 h 9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73" h="908232">
                      <a:moveTo>
                        <a:pt x="0" y="151402"/>
                      </a:moveTo>
                      <a:cubicBezTo>
                        <a:pt x="0" y="67785"/>
                        <a:pt x="67785" y="0"/>
                        <a:pt x="151402" y="0"/>
                      </a:cubicBezTo>
                      <a:lnTo>
                        <a:pt x="1665071" y="0"/>
                      </a:lnTo>
                      <a:cubicBezTo>
                        <a:pt x="1748688" y="0"/>
                        <a:pt x="1816473" y="67785"/>
                        <a:pt x="1816473" y="151402"/>
                      </a:cubicBezTo>
                      <a:lnTo>
                        <a:pt x="1816473" y="756830"/>
                      </a:lnTo>
                      <a:cubicBezTo>
                        <a:pt x="1816473" y="840447"/>
                        <a:pt x="1748688" y="908232"/>
                        <a:pt x="1665071" y="908232"/>
                      </a:cubicBezTo>
                      <a:lnTo>
                        <a:pt x="151402" y="908232"/>
                      </a:lnTo>
                      <a:cubicBezTo>
                        <a:pt x="67785" y="908232"/>
                        <a:pt x="0" y="840447"/>
                        <a:pt x="0" y="756830"/>
                      </a:cubicBezTo>
                      <a:lnTo>
                        <a:pt x="0" y="151402"/>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08" tIns="90408" rIns="90408" bIns="90408" numCol="1" spcCol="1270" anchor="ctr" anchorCtr="0">
                  <a:noAutofit/>
                </a:bodyPr>
                <a:lstStyle/>
                <a:p>
                  <a:pPr algn="ctr" defTabSz="666750">
                    <a:lnSpc>
                      <a:spcPct val="90000"/>
                    </a:lnSpc>
                    <a:spcAft>
                      <a:spcPct val="35000"/>
                    </a:spcAft>
                  </a:pPr>
                  <a:r>
                    <a:rPr lang="zh-CN" altLang="en-US" sz="1500" dirty="0">
                      <a:solidFill>
                        <a:schemeClr val="tx2"/>
                      </a:solidFill>
                    </a:rPr>
                    <a:t>该模式在实际工程中的应用</a:t>
                  </a:r>
                </a:p>
              </p:txBody>
            </p:sp>
            <p:sp>
              <p:nvSpPr>
                <p:cNvPr id="61" name="直角上箭头 60"/>
                <p:cNvSpPr/>
                <p:nvPr/>
              </p:nvSpPr>
              <p:spPr>
                <a:xfrm rot="10800000" flipH="1">
                  <a:off x="5532555" y="3960050"/>
                  <a:ext cx="816611" cy="732720"/>
                </a:xfrm>
                <a:prstGeom prst="bentUpArrow">
                  <a:avLst>
                    <a:gd name="adj1" fmla="val 32840"/>
                    <a:gd name="adj2" fmla="val 24021"/>
                    <a:gd name="adj3" fmla="val 346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10" name="组合 9"/>
              <p:cNvGrpSpPr/>
              <p:nvPr/>
            </p:nvGrpSpPr>
            <p:grpSpPr>
              <a:xfrm>
                <a:off x="2787062" y="3020644"/>
                <a:ext cx="1362355" cy="1230714"/>
                <a:chOff x="3716082" y="2884525"/>
                <a:chExt cx="1816473" cy="1640952"/>
              </a:xfrm>
            </p:grpSpPr>
            <p:sp>
              <p:nvSpPr>
                <p:cNvPr id="40" name="任意多边形 39"/>
                <p:cNvSpPr/>
                <p:nvPr/>
              </p:nvSpPr>
              <p:spPr>
                <a:xfrm>
                  <a:off x="3716082" y="3617245"/>
                  <a:ext cx="1816473" cy="908232"/>
                </a:xfrm>
                <a:custGeom>
                  <a:avLst/>
                  <a:gdLst>
                    <a:gd name="connsiteX0" fmla="*/ 0 w 1816473"/>
                    <a:gd name="connsiteY0" fmla="*/ 151402 h 908232"/>
                    <a:gd name="connsiteX1" fmla="*/ 151402 w 1816473"/>
                    <a:gd name="connsiteY1" fmla="*/ 0 h 908232"/>
                    <a:gd name="connsiteX2" fmla="*/ 1665071 w 1816473"/>
                    <a:gd name="connsiteY2" fmla="*/ 0 h 908232"/>
                    <a:gd name="connsiteX3" fmla="*/ 1816473 w 1816473"/>
                    <a:gd name="connsiteY3" fmla="*/ 151402 h 908232"/>
                    <a:gd name="connsiteX4" fmla="*/ 1816473 w 1816473"/>
                    <a:gd name="connsiteY4" fmla="*/ 756830 h 908232"/>
                    <a:gd name="connsiteX5" fmla="*/ 1665071 w 1816473"/>
                    <a:gd name="connsiteY5" fmla="*/ 908232 h 908232"/>
                    <a:gd name="connsiteX6" fmla="*/ 151402 w 1816473"/>
                    <a:gd name="connsiteY6" fmla="*/ 908232 h 908232"/>
                    <a:gd name="connsiteX7" fmla="*/ 0 w 1816473"/>
                    <a:gd name="connsiteY7" fmla="*/ 756830 h 908232"/>
                    <a:gd name="connsiteX8" fmla="*/ 0 w 1816473"/>
                    <a:gd name="connsiteY8" fmla="*/ 151402 h 9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73" h="908232">
                      <a:moveTo>
                        <a:pt x="0" y="151402"/>
                      </a:moveTo>
                      <a:cubicBezTo>
                        <a:pt x="0" y="67785"/>
                        <a:pt x="67785" y="0"/>
                        <a:pt x="151402" y="0"/>
                      </a:cubicBezTo>
                      <a:lnTo>
                        <a:pt x="1665071" y="0"/>
                      </a:lnTo>
                      <a:cubicBezTo>
                        <a:pt x="1748688" y="0"/>
                        <a:pt x="1816473" y="67785"/>
                        <a:pt x="1816473" y="151402"/>
                      </a:cubicBezTo>
                      <a:lnTo>
                        <a:pt x="1816473" y="756830"/>
                      </a:lnTo>
                      <a:cubicBezTo>
                        <a:pt x="1816473" y="840447"/>
                        <a:pt x="1748688" y="908232"/>
                        <a:pt x="1665071" y="908232"/>
                      </a:cubicBezTo>
                      <a:lnTo>
                        <a:pt x="151402" y="908232"/>
                      </a:lnTo>
                      <a:cubicBezTo>
                        <a:pt x="67785" y="908232"/>
                        <a:pt x="0" y="840447"/>
                        <a:pt x="0" y="756830"/>
                      </a:cubicBezTo>
                      <a:lnTo>
                        <a:pt x="0" y="151402"/>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08" tIns="90408" rIns="90408" bIns="90408" numCol="1" spcCol="1270" anchor="ctr" anchorCtr="0">
                  <a:noAutofit/>
                </a:bodyPr>
                <a:lstStyle/>
                <a:p>
                  <a:pPr algn="ctr" defTabSz="666750">
                    <a:lnSpc>
                      <a:spcPct val="90000"/>
                    </a:lnSpc>
                    <a:spcAft>
                      <a:spcPct val="35000"/>
                    </a:spcAft>
                  </a:pPr>
                  <a:r>
                    <a:rPr lang="zh-CN" altLang="en-US" sz="1500" dirty="0">
                      <a:solidFill>
                        <a:schemeClr val="tx2"/>
                      </a:solidFill>
                    </a:rPr>
                    <a:t>使用该模式后的新实现</a:t>
                  </a:r>
                </a:p>
              </p:txBody>
            </p:sp>
            <p:sp>
              <p:nvSpPr>
                <p:cNvPr id="60" name="直角上箭头 59"/>
                <p:cNvSpPr/>
                <p:nvPr/>
              </p:nvSpPr>
              <p:spPr>
                <a:xfrm rot="10800000" flipH="1">
                  <a:off x="4425731" y="2884525"/>
                  <a:ext cx="816611" cy="732720"/>
                </a:xfrm>
                <a:prstGeom prst="bentUpArrow">
                  <a:avLst>
                    <a:gd name="adj1" fmla="val 32840"/>
                    <a:gd name="adj2" fmla="val 24021"/>
                    <a:gd name="adj3" fmla="val 346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34" name="任意多边形 33"/>
              <p:cNvSpPr/>
              <p:nvPr/>
            </p:nvSpPr>
            <p:spPr>
              <a:xfrm>
                <a:off x="1112187" y="1956895"/>
                <a:ext cx="1362355" cy="681174"/>
              </a:xfrm>
              <a:custGeom>
                <a:avLst/>
                <a:gdLst>
                  <a:gd name="connsiteX0" fmla="*/ 0 w 1816473"/>
                  <a:gd name="connsiteY0" fmla="*/ 151402 h 908232"/>
                  <a:gd name="connsiteX1" fmla="*/ 151402 w 1816473"/>
                  <a:gd name="connsiteY1" fmla="*/ 0 h 908232"/>
                  <a:gd name="connsiteX2" fmla="*/ 1665071 w 1816473"/>
                  <a:gd name="connsiteY2" fmla="*/ 0 h 908232"/>
                  <a:gd name="connsiteX3" fmla="*/ 1816473 w 1816473"/>
                  <a:gd name="connsiteY3" fmla="*/ 151402 h 908232"/>
                  <a:gd name="connsiteX4" fmla="*/ 1816473 w 1816473"/>
                  <a:gd name="connsiteY4" fmla="*/ 756830 h 908232"/>
                  <a:gd name="connsiteX5" fmla="*/ 1665071 w 1816473"/>
                  <a:gd name="connsiteY5" fmla="*/ 908232 h 908232"/>
                  <a:gd name="connsiteX6" fmla="*/ 151402 w 1816473"/>
                  <a:gd name="connsiteY6" fmla="*/ 908232 h 908232"/>
                  <a:gd name="connsiteX7" fmla="*/ 0 w 1816473"/>
                  <a:gd name="connsiteY7" fmla="*/ 756830 h 908232"/>
                  <a:gd name="connsiteX8" fmla="*/ 0 w 1816473"/>
                  <a:gd name="connsiteY8" fmla="*/ 151402 h 9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73" h="908232">
                    <a:moveTo>
                      <a:pt x="0" y="151402"/>
                    </a:moveTo>
                    <a:cubicBezTo>
                      <a:pt x="0" y="67785"/>
                      <a:pt x="67785" y="0"/>
                      <a:pt x="151402" y="0"/>
                    </a:cubicBezTo>
                    <a:lnTo>
                      <a:pt x="1665071" y="0"/>
                    </a:lnTo>
                    <a:cubicBezTo>
                      <a:pt x="1748688" y="0"/>
                      <a:pt x="1816473" y="67785"/>
                      <a:pt x="1816473" y="151402"/>
                    </a:cubicBezTo>
                    <a:lnTo>
                      <a:pt x="1816473" y="756830"/>
                    </a:lnTo>
                    <a:cubicBezTo>
                      <a:pt x="1816473" y="840447"/>
                      <a:pt x="1748688" y="908232"/>
                      <a:pt x="1665071" y="908232"/>
                    </a:cubicBezTo>
                    <a:lnTo>
                      <a:pt x="151402" y="908232"/>
                    </a:lnTo>
                    <a:cubicBezTo>
                      <a:pt x="67785" y="908232"/>
                      <a:pt x="0" y="840447"/>
                      <a:pt x="0" y="756830"/>
                    </a:cubicBezTo>
                    <a:lnTo>
                      <a:pt x="0" y="151402"/>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08" tIns="90408" rIns="90408" bIns="90408" numCol="1" spcCol="1270" anchor="ctr" anchorCtr="0">
                <a:noAutofit/>
              </a:bodyPr>
              <a:lstStyle/>
              <a:p>
                <a:pPr algn="ctr" defTabSz="666750">
                  <a:lnSpc>
                    <a:spcPct val="90000"/>
                  </a:lnSpc>
                  <a:spcAft>
                    <a:spcPct val="35000"/>
                  </a:spcAft>
                </a:pPr>
                <a:r>
                  <a:rPr lang="zh-CN" altLang="en-US" sz="1500" dirty="0">
                    <a:solidFill>
                      <a:schemeClr val="tx2"/>
                    </a:solidFill>
                  </a:rPr>
                  <a:t>模式</a:t>
                </a:r>
                <a:br>
                  <a:rPr lang="en-US" altLang="zh-CN" sz="1500" dirty="0">
                    <a:solidFill>
                      <a:schemeClr val="tx2"/>
                    </a:solidFill>
                  </a:rPr>
                </a:br>
                <a:r>
                  <a:rPr lang="zh-CN" altLang="en-US" sz="1500" dirty="0">
                    <a:solidFill>
                      <a:schemeClr val="tx2"/>
                    </a:solidFill>
                  </a:rPr>
                  <a:t>定义</a:t>
                </a:r>
              </a:p>
            </p:txBody>
          </p:sp>
          <p:sp>
            <p:nvSpPr>
              <p:cNvPr id="35" name="矩形 34"/>
              <p:cNvSpPr/>
              <p:nvPr/>
            </p:nvSpPr>
            <p:spPr>
              <a:xfrm>
                <a:off x="3210451" y="2014541"/>
                <a:ext cx="758840" cy="5902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8" name="矩形 37"/>
              <p:cNvSpPr/>
              <p:nvPr/>
            </p:nvSpPr>
            <p:spPr>
              <a:xfrm>
                <a:off x="4152065" y="2810356"/>
                <a:ext cx="758840" cy="5902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9" name="组合 8"/>
              <p:cNvGrpSpPr/>
              <p:nvPr/>
            </p:nvGrpSpPr>
            <p:grpSpPr>
              <a:xfrm>
                <a:off x="1949625" y="2213999"/>
                <a:ext cx="1362355" cy="1230715"/>
                <a:chOff x="2599499" y="1808998"/>
                <a:chExt cx="1816473" cy="1640953"/>
              </a:xfrm>
            </p:grpSpPr>
            <p:sp>
              <p:nvSpPr>
                <p:cNvPr id="37" name="任意多边形 36"/>
                <p:cNvSpPr/>
                <p:nvPr/>
              </p:nvSpPr>
              <p:spPr>
                <a:xfrm>
                  <a:off x="2599499" y="2541719"/>
                  <a:ext cx="1816473" cy="908232"/>
                </a:xfrm>
                <a:custGeom>
                  <a:avLst/>
                  <a:gdLst>
                    <a:gd name="connsiteX0" fmla="*/ 0 w 1816473"/>
                    <a:gd name="connsiteY0" fmla="*/ 151402 h 908232"/>
                    <a:gd name="connsiteX1" fmla="*/ 151402 w 1816473"/>
                    <a:gd name="connsiteY1" fmla="*/ 0 h 908232"/>
                    <a:gd name="connsiteX2" fmla="*/ 1665071 w 1816473"/>
                    <a:gd name="connsiteY2" fmla="*/ 0 h 908232"/>
                    <a:gd name="connsiteX3" fmla="*/ 1816473 w 1816473"/>
                    <a:gd name="connsiteY3" fmla="*/ 151402 h 908232"/>
                    <a:gd name="connsiteX4" fmla="*/ 1816473 w 1816473"/>
                    <a:gd name="connsiteY4" fmla="*/ 756830 h 908232"/>
                    <a:gd name="connsiteX5" fmla="*/ 1665071 w 1816473"/>
                    <a:gd name="connsiteY5" fmla="*/ 908232 h 908232"/>
                    <a:gd name="connsiteX6" fmla="*/ 151402 w 1816473"/>
                    <a:gd name="connsiteY6" fmla="*/ 908232 h 908232"/>
                    <a:gd name="connsiteX7" fmla="*/ 0 w 1816473"/>
                    <a:gd name="connsiteY7" fmla="*/ 756830 h 908232"/>
                    <a:gd name="connsiteX8" fmla="*/ 0 w 1816473"/>
                    <a:gd name="connsiteY8" fmla="*/ 151402 h 9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73" h="908232">
                      <a:moveTo>
                        <a:pt x="0" y="151402"/>
                      </a:moveTo>
                      <a:cubicBezTo>
                        <a:pt x="0" y="67785"/>
                        <a:pt x="67785" y="0"/>
                        <a:pt x="151402" y="0"/>
                      </a:cubicBezTo>
                      <a:lnTo>
                        <a:pt x="1665071" y="0"/>
                      </a:lnTo>
                      <a:cubicBezTo>
                        <a:pt x="1748688" y="0"/>
                        <a:pt x="1816473" y="67785"/>
                        <a:pt x="1816473" y="151402"/>
                      </a:cubicBezTo>
                      <a:lnTo>
                        <a:pt x="1816473" y="756830"/>
                      </a:lnTo>
                      <a:cubicBezTo>
                        <a:pt x="1816473" y="840447"/>
                        <a:pt x="1748688" y="908232"/>
                        <a:pt x="1665071" y="908232"/>
                      </a:cubicBezTo>
                      <a:lnTo>
                        <a:pt x="151402" y="908232"/>
                      </a:lnTo>
                      <a:cubicBezTo>
                        <a:pt x="67785" y="908232"/>
                        <a:pt x="0" y="840447"/>
                        <a:pt x="0" y="756830"/>
                      </a:cubicBezTo>
                      <a:lnTo>
                        <a:pt x="0" y="151402"/>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08" tIns="90408" rIns="90408" bIns="90408" numCol="1" spcCol="1270" anchor="ctr" anchorCtr="0">
                  <a:noAutofit/>
                </a:bodyPr>
                <a:lstStyle/>
                <a:p>
                  <a:pPr algn="ctr" defTabSz="666750">
                    <a:lnSpc>
                      <a:spcPct val="90000"/>
                    </a:lnSpc>
                    <a:spcAft>
                      <a:spcPct val="35000"/>
                    </a:spcAft>
                  </a:pPr>
                  <a:r>
                    <a:rPr lang="zh-CN" altLang="en-US" sz="1500" dirty="0">
                      <a:solidFill>
                        <a:schemeClr val="tx2"/>
                      </a:solidFill>
                    </a:rPr>
                    <a:t>模式结构与参与角色</a:t>
                  </a:r>
                </a:p>
              </p:txBody>
            </p:sp>
            <p:sp>
              <p:nvSpPr>
                <p:cNvPr id="36" name="直角上箭头 35"/>
                <p:cNvSpPr/>
                <p:nvPr/>
              </p:nvSpPr>
              <p:spPr>
                <a:xfrm rot="10800000" flipH="1">
                  <a:off x="3299389" y="1808998"/>
                  <a:ext cx="816611" cy="732720"/>
                </a:xfrm>
                <a:prstGeom prst="bentUpArrow">
                  <a:avLst>
                    <a:gd name="adj1" fmla="val 32840"/>
                    <a:gd name="adj2" fmla="val 24021"/>
                    <a:gd name="adj3" fmla="val 34676"/>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41" name="矩形 40"/>
              <p:cNvSpPr/>
              <p:nvPr/>
            </p:nvSpPr>
            <p:spPr>
              <a:xfrm>
                <a:off x="5093680" y="3606172"/>
                <a:ext cx="758840" cy="5902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矩形 43"/>
              <p:cNvSpPr/>
              <p:nvPr/>
            </p:nvSpPr>
            <p:spPr>
              <a:xfrm>
                <a:off x="6035294" y="4401988"/>
                <a:ext cx="758840" cy="5902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线形标注 2(带强调线) 24"/>
              <p:cNvSpPr/>
              <p:nvPr/>
            </p:nvSpPr>
            <p:spPr>
              <a:xfrm>
                <a:off x="802826" y="3516728"/>
                <a:ext cx="1620000" cy="810000"/>
              </a:xfrm>
              <a:prstGeom prst="accentCallout2">
                <a:avLst>
                  <a:gd name="adj1" fmla="val 67381"/>
                  <a:gd name="adj2" fmla="val 96054"/>
                  <a:gd name="adj3" fmla="val 67380"/>
                  <a:gd name="adj4" fmla="val 106807"/>
                  <a:gd name="adj5" fmla="val -18752"/>
                  <a:gd name="adj6" fmla="val 116818"/>
                </a:avLst>
              </a:prstGeom>
              <a:noFill/>
              <a:ln w="38100" cap="flat">
                <a:miter lim="800000"/>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500" dirty="0">
                  <a:solidFill>
                    <a:srgbClr val="C00000"/>
                  </a:solidFill>
                </a:endParaRPr>
              </a:p>
            </p:txBody>
          </p:sp>
          <p:grpSp>
            <p:nvGrpSpPr>
              <p:cNvPr id="52" name="组合 51"/>
              <p:cNvGrpSpPr/>
              <p:nvPr/>
            </p:nvGrpSpPr>
            <p:grpSpPr>
              <a:xfrm>
                <a:off x="3790800" y="1531448"/>
                <a:ext cx="1822768" cy="914400"/>
                <a:chOff x="4669277" y="897682"/>
                <a:chExt cx="2430358" cy="1219200"/>
              </a:xfrm>
            </p:grpSpPr>
            <p:sp>
              <p:nvSpPr>
                <p:cNvPr id="5" name="线形标注 2(带强调线) 4"/>
                <p:cNvSpPr/>
                <p:nvPr/>
              </p:nvSpPr>
              <p:spPr>
                <a:xfrm>
                  <a:off x="4759635" y="1363207"/>
                  <a:ext cx="2340000" cy="720000"/>
                </a:xfrm>
                <a:prstGeom prst="accentCallout2">
                  <a:avLst>
                    <a:gd name="adj1" fmla="val 58096"/>
                    <a:gd name="adj2" fmla="val -8236"/>
                    <a:gd name="adj3" fmla="val 42362"/>
                    <a:gd name="adj4" fmla="val -21003"/>
                    <a:gd name="adj5" fmla="val 43385"/>
                    <a:gd name="adj6" fmla="val -83408"/>
                  </a:avLst>
                </a:prstGeom>
                <a:noFill/>
                <a:ln w="38100" cap="flat">
                  <a:miter lim="800000"/>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500" dirty="0">
                    <a:solidFill>
                      <a:srgbClr val="C00000"/>
                    </a:solidFill>
                  </a:endParaRPr>
                </a:p>
              </p:txBody>
            </p:sp>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277" y="897682"/>
                  <a:ext cx="1219200" cy="1219200"/>
                </a:xfrm>
                <a:prstGeom prst="rect">
                  <a:avLst/>
                </a:prstGeom>
              </p:spPr>
            </p:pic>
          </p:grpSp>
          <p:grpSp>
            <p:nvGrpSpPr>
              <p:cNvPr id="59" name="组合 58"/>
              <p:cNvGrpSpPr/>
              <p:nvPr/>
            </p:nvGrpSpPr>
            <p:grpSpPr>
              <a:xfrm>
                <a:off x="489676" y="4998058"/>
                <a:ext cx="2607377" cy="810000"/>
                <a:chOff x="2428778" y="5456475"/>
                <a:chExt cx="3476502" cy="1080000"/>
              </a:xfrm>
            </p:grpSpPr>
            <p:grpSp>
              <p:nvGrpSpPr>
                <p:cNvPr id="29" name="组合 28"/>
                <p:cNvGrpSpPr/>
                <p:nvPr/>
              </p:nvGrpSpPr>
              <p:grpSpPr>
                <a:xfrm>
                  <a:off x="2428778" y="5456475"/>
                  <a:ext cx="3236291" cy="1080000"/>
                  <a:chOff x="8853670" y="4149088"/>
                  <a:chExt cx="3236291" cy="1080000"/>
                </a:xfrm>
              </p:grpSpPr>
              <p:pic>
                <p:nvPicPr>
                  <p:cNvPr id="26" name="图片 25"/>
                  <p:cNvPicPr>
                    <a:picLocks noChangeAspect="1"/>
                  </p:cNvPicPr>
                  <p:nvPr/>
                </p:nvPicPr>
                <p:blipFill>
                  <a:blip r:embed="rId4"/>
                  <a:stretch>
                    <a:fillRect/>
                  </a:stretch>
                </p:blipFill>
                <p:spPr>
                  <a:xfrm>
                    <a:off x="8853670" y="4149088"/>
                    <a:ext cx="1051285" cy="1080000"/>
                  </a:xfrm>
                  <a:prstGeom prst="rect">
                    <a:avLst/>
                  </a:prstGeom>
                  <a:ln>
                    <a:solidFill>
                      <a:schemeClr val="tx2"/>
                    </a:solidFill>
                  </a:ln>
                </p:spPr>
              </p:pic>
              <p:pic>
                <p:nvPicPr>
                  <p:cNvPr id="27" name="图片 26"/>
                  <p:cNvPicPr>
                    <a:picLocks noChangeAspect="1"/>
                  </p:cNvPicPr>
                  <p:nvPr/>
                </p:nvPicPr>
                <p:blipFill>
                  <a:blip r:embed="rId5"/>
                  <a:stretch>
                    <a:fillRect/>
                  </a:stretch>
                </p:blipFill>
                <p:spPr>
                  <a:xfrm>
                    <a:off x="9904955" y="4149088"/>
                    <a:ext cx="1092503" cy="1080000"/>
                  </a:xfrm>
                  <a:prstGeom prst="rect">
                    <a:avLst/>
                  </a:prstGeom>
                  <a:ln>
                    <a:solidFill>
                      <a:schemeClr val="tx2"/>
                    </a:solidFill>
                  </a:ln>
                </p:spPr>
              </p:pic>
              <p:pic>
                <p:nvPicPr>
                  <p:cNvPr id="28" name="图片 27"/>
                  <p:cNvPicPr>
                    <a:picLocks noChangeAspect="1"/>
                  </p:cNvPicPr>
                  <p:nvPr/>
                </p:nvPicPr>
                <p:blipFill>
                  <a:blip r:embed="rId6"/>
                  <a:stretch>
                    <a:fillRect/>
                  </a:stretch>
                </p:blipFill>
                <p:spPr>
                  <a:xfrm>
                    <a:off x="10997458" y="4149088"/>
                    <a:ext cx="1092503" cy="1080000"/>
                  </a:xfrm>
                  <a:prstGeom prst="rect">
                    <a:avLst/>
                  </a:prstGeom>
                  <a:ln>
                    <a:solidFill>
                      <a:schemeClr val="tx2"/>
                    </a:solidFill>
                  </a:ln>
                </p:spPr>
              </p:pic>
            </p:grpSp>
            <p:sp>
              <p:nvSpPr>
                <p:cNvPr id="49" name="线形标注 2(带强调线) 48"/>
                <p:cNvSpPr/>
                <p:nvPr/>
              </p:nvSpPr>
              <p:spPr>
                <a:xfrm>
                  <a:off x="3745280" y="5456475"/>
                  <a:ext cx="2160000" cy="1080000"/>
                </a:xfrm>
                <a:prstGeom prst="accentCallout2">
                  <a:avLst>
                    <a:gd name="adj1" fmla="val 67381"/>
                    <a:gd name="adj2" fmla="val 96054"/>
                    <a:gd name="adj3" fmla="val 67380"/>
                    <a:gd name="adj4" fmla="val 106807"/>
                    <a:gd name="adj5" fmla="val 38941"/>
                    <a:gd name="adj6" fmla="val 188373"/>
                  </a:avLst>
                </a:prstGeom>
                <a:noFill/>
                <a:ln w="38100" cap="flat">
                  <a:miter lim="800000"/>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500" dirty="0">
                    <a:solidFill>
                      <a:srgbClr val="C00000"/>
                    </a:solidFill>
                  </a:endParaRPr>
                </a:p>
              </p:txBody>
            </p:sp>
          </p:grpSp>
          <p:grpSp>
            <p:nvGrpSpPr>
              <p:cNvPr id="57" name="组合 56"/>
              <p:cNvGrpSpPr/>
              <p:nvPr/>
            </p:nvGrpSpPr>
            <p:grpSpPr>
              <a:xfrm>
                <a:off x="5613569" y="3596396"/>
                <a:ext cx="2168325" cy="1277763"/>
                <a:chOff x="7484758" y="3652195"/>
                <a:chExt cx="2891100" cy="1703684"/>
              </a:xfrm>
            </p:grpSpPr>
            <p:pic>
              <p:nvPicPr>
                <p:cNvPr id="50" name="图片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4758" y="3652195"/>
                  <a:ext cx="2891100" cy="1703684"/>
                </a:xfrm>
                <a:prstGeom prst="rect">
                  <a:avLst/>
                </a:prstGeom>
              </p:spPr>
            </p:pic>
            <p:sp>
              <p:nvSpPr>
                <p:cNvPr id="51" name="线形标注 2(带强调线) 50"/>
                <p:cNvSpPr/>
                <p:nvPr/>
              </p:nvSpPr>
              <p:spPr>
                <a:xfrm>
                  <a:off x="7591058" y="4120699"/>
                  <a:ext cx="2340000" cy="720000"/>
                </a:xfrm>
                <a:prstGeom prst="accentCallout2">
                  <a:avLst>
                    <a:gd name="adj1" fmla="val 19884"/>
                    <a:gd name="adj2" fmla="val -7199"/>
                    <a:gd name="adj3" fmla="val 21008"/>
                    <a:gd name="adj4" fmla="val -15814"/>
                    <a:gd name="adj5" fmla="val 92836"/>
                    <a:gd name="adj6" fmla="val -46062"/>
                  </a:avLst>
                </a:prstGeom>
                <a:noFill/>
                <a:ln w="38100" cap="flat">
                  <a:miter lim="800000"/>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500" dirty="0">
                    <a:solidFill>
                      <a:srgbClr val="C00000"/>
                    </a:solidFill>
                  </a:endParaRPr>
                </a:p>
              </p:txBody>
            </p:sp>
          </p:grpSp>
          <p:grpSp>
            <p:nvGrpSpPr>
              <p:cNvPr id="6" name="组合 5"/>
              <p:cNvGrpSpPr/>
              <p:nvPr/>
            </p:nvGrpSpPr>
            <p:grpSpPr>
              <a:xfrm>
                <a:off x="4986853" y="2619146"/>
                <a:ext cx="2723636" cy="935671"/>
                <a:chOff x="6649137" y="2349194"/>
                <a:chExt cx="3631514" cy="1247561"/>
              </a:xfrm>
            </p:grpSpPr>
            <p:pic>
              <p:nvPicPr>
                <p:cNvPr id="4" name="图片 3"/>
                <p:cNvPicPr>
                  <a:picLocks noChangeAspect="1"/>
                </p:cNvPicPr>
                <p:nvPr/>
              </p:nvPicPr>
              <p:blipFill>
                <a:blip r:embed="rId8">
                  <a:clrChange>
                    <a:clrFrom>
                      <a:srgbClr val="FFFFFF"/>
                    </a:clrFrom>
                    <a:clrTo>
                      <a:srgbClr val="FFFFFF">
                        <a:alpha val="0"/>
                      </a:srgbClr>
                    </a:clrTo>
                  </a:clrChange>
                </a:blip>
                <a:stretch>
                  <a:fillRect/>
                </a:stretch>
              </p:blipFill>
              <p:spPr>
                <a:xfrm>
                  <a:off x="6649137" y="2349194"/>
                  <a:ext cx="3631514" cy="1247561"/>
                </a:xfrm>
                <a:prstGeom prst="rect">
                  <a:avLst/>
                </a:prstGeom>
              </p:spPr>
            </p:pic>
            <p:sp>
              <p:nvSpPr>
                <p:cNvPr id="46" name="线形标注 2(带强调线) 45"/>
                <p:cNvSpPr/>
                <p:nvPr/>
              </p:nvSpPr>
              <p:spPr>
                <a:xfrm>
                  <a:off x="6688813" y="2764902"/>
                  <a:ext cx="2340000" cy="720000"/>
                </a:xfrm>
                <a:prstGeom prst="accentCallout2">
                  <a:avLst>
                    <a:gd name="adj1" fmla="val 19884"/>
                    <a:gd name="adj2" fmla="val -7199"/>
                    <a:gd name="adj3" fmla="val 19884"/>
                    <a:gd name="adj4" fmla="val -31030"/>
                    <a:gd name="adj5" fmla="val 131049"/>
                    <a:gd name="adj6" fmla="val -60240"/>
                  </a:avLst>
                </a:prstGeom>
                <a:noFill/>
                <a:ln w="38100" cap="flat">
                  <a:miter lim="800000"/>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zh-CN" altLang="en-US" sz="1500" dirty="0">
                    <a:solidFill>
                      <a:srgbClr val="C00000"/>
                    </a:solidFill>
                  </a:endParaRPr>
                </a:p>
              </p:txBody>
            </p:sp>
          </p:grpSp>
          <p:grpSp>
            <p:nvGrpSpPr>
              <p:cNvPr id="13" name="组合 12"/>
              <p:cNvGrpSpPr/>
              <p:nvPr/>
            </p:nvGrpSpPr>
            <p:grpSpPr>
              <a:xfrm>
                <a:off x="5825612" y="5198678"/>
                <a:ext cx="1951457" cy="681174"/>
                <a:chOff x="7767483" y="5788571"/>
                <a:chExt cx="2601942" cy="908232"/>
              </a:xfrm>
            </p:grpSpPr>
            <p:sp>
              <p:nvSpPr>
                <p:cNvPr id="47" name="任意多边形 46"/>
                <p:cNvSpPr/>
                <p:nvPr/>
              </p:nvSpPr>
              <p:spPr>
                <a:xfrm>
                  <a:off x="8552952" y="5788571"/>
                  <a:ext cx="1816473" cy="908232"/>
                </a:xfrm>
                <a:custGeom>
                  <a:avLst/>
                  <a:gdLst>
                    <a:gd name="connsiteX0" fmla="*/ 0 w 1816473"/>
                    <a:gd name="connsiteY0" fmla="*/ 151402 h 908232"/>
                    <a:gd name="connsiteX1" fmla="*/ 151402 w 1816473"/>
                    <a:gd name="connsiteY1" fmla="*/ 0 h 908232"/>
                    <a:gd name="connsiteX2" fmla="*/ 1665071 w 1816473"/>
                    <a:gd name="connsiteY2" fmla="*/ 0 h 908232"/>
                    <a:gd name="connsiteX3" fmla="*/ 1816473 w 1816473"/>
                    <a:gd name="connsiteY3" fmla="*/ 151402 h 908232"/>
                    <a:gd name="connsiteX4" fmla="*/ 1816473 w 1816473"/>
                    <a:gd name="connsiteY4" fmla="*/ 756830 h 908232"/>
                    <a:gd name="connsiteX5" fmla="*/ 1665071 w 1816473"/>
                    <a:gd name="connsiteY5" fmla="*/ 908232 h 908232"/>
                    <a:gd name="connsiteX6" fmla="*/ 151402 w 1816473"/>
                    <a:gd name="connsiteY6" fmla="*/ 908232 h 908232"/>
                    <a:gd name="connsiteX7" fmla="*/ 0 w 1816473"/>
                    <a:gd name="connsiteY7" fmla="*/ 756830 h 908232"/>
                    <a:gd name="connsiteX8" fmla="*/ 0 w 1816473"/>
                    <a:gd name="connsiteY8" fmla="*/ 151402 h 908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6473" h="908232">
                      <a:moveTo>
                        <a:pt x="0" y="151402"/>
                      </a:moveTo>
                      <a:cubicBezTo>
                        <a:pt x="0" y="67785"/>
                        <a:pt x="67785" y="0"/>
                        <a:pt x="151402" y="0"/>
                      </a:cubicBezTo>
                      <a:lnTo>
                        <a:pt x="1665071" y="0"/>
                      </a:lnTo>
                      <a:cubicBezTo>
                        <a:pt x="1748688" y="0"/>
                        <a:pt x="1816473" y="67785"/>
                        <a:pt x="1816473" y="151402"/>
                      </a:cubicBezTo>
                      <a:lnTo>
                        <a:pt x="1816473" y="756830"/>
                      </a:lnTo>
                      <a:cubicBezTo>
                        <a:pt x="1816473" y="840447"/>
                        <a:pt x="1748688" y="908232"/>
                        <a:pt x="1665071" y="908232"/>
                      </a:cubicBezTo>
                      <a:lnTo>
                        <a:pt x="151402" y="908232"/>
                      </a:lnTo>
                      <a:cubicBezTo>
                        <a:pt x="67785" y="908232"/>
                        <a:pt x="0" y="840447"/>
                        <a:pt x="0" y="756830"/>
                      </a:cubicBezTo>
                      <a:lnTo>
                        <a:pt x="0" y="151402"/>
                      </a:lnTo>
                      <a:close/>
                    </a:path>
                  </a:pathLst>
                </a:cu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0408" tIns="90408" rIns="90408" bIns="90408" numCol="1" spcCol="1270" anchor="ctr" anchorCtr="0">
                  <a:noAutofit/>
                </a:bodyPr>
                <a:lstStyle/>
                <a:p>
                  <a:pPr algn="ctr" defTabSz="666750">
                    <a:lnSpc>
                      <a:spcPct val="90000"/>
                    </a:lnSpc>
                    <a:spcAft>
                      <a:spcPct val="35000"/>
                    </a:spcAft>
                  </a:pPr>
                  <a:r>
                    <a:rPr lang="zh-CN" altLang="en-US" sz="1500" dirty="0">
                      <a:solidFill>
                        <a:schemeClr val="tx2"/>
                      </a:solidFill>
                    </a:rPr>
                    <a:t>模式总结</a:t>
                  </a:r>
                </a:p>
              </p:txBody>
            </p:sp>
            <p:sp>
              <p:nvSpPr>
                <p:cNvPr id="8" name="右箭头 7"/>
                <p:cNvSpPr/>
                <p:nvPr/>
              </p:nvSpPr>
              <p:spPr>
                <a:xfrm>
                  <a:off x="7767483" y="6004586"/>
                  <a:ext cx="785469" cy="435651"/>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81894" y="2686896"/>
                <a:ext cx="1066893" cy="800170"/>
              </a:xfrm>
              <a:prstGeom prst="rect">
                <a:avLst/>
              </a:prstGeom>
              <a:ln>
                <a:solidFill>
                  <a:schemeClr val="tx2"/>
                </a:solidFill>
              </a:ln>
            </p:spPr>
          </p:pic>
          <p:grpSp>
            <p:nvGrpSpPr>
              <p:cNvPr id="54" name="组合 53"/>
              <p:cNvGrpSpPr/>
              <p:nvPr/>
            </p:nvGrpSpPr>
            <p:grpSpPr>
              <a:xfrm>
                <a:off x="7933217" y="4492947"/>
                <a:ext cx="2421565" cy="1140757"/>
                <a:chOff x="10694435" y="5095337"/>
                <a:chExt cx="2421565" cy="1140757"/>
              </a:xfrm>
            </p:grpSpPr>
            <p:sp>
              <p:nvSpPr>
                <p:cNvPr id="55" name="线形标注 2(带强调线) 54"/>
                <p:cNvSpPr/>
                <p:nvPr/>
              </p:nvSpPr>
              <p:spPr>
                <a:xfrm>
                  <a:off x="10776000" y="5428571"/>
                  <a:ext cx="2340000" cy="720000"/>
                </a:xfrm>
                <a:prstGeom prst="accentCallout2">
                  <a:avLst>
                    <a:gd name="adj1" fmla="val 19884"/>
                    <a:gd name="adj2" fmla="val -7199"/>
                    <a:gd name="adj3" fmla="val 21008"/>
                    <a:gd name="adj4" fmla="val -15814"/>
                    <a:gd name="adj5" fmla="val 66269"/>
                    <a:gd name="adj6" fmla="val -26110"/>
                  </a:avLst>
                </a:prstGeom>
                <a:noFill/>
                <a:ln w="38100" cap="flat">
                  <a:miter lim="800000"/>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000" dirty="0">
                    <a:solidFill>
                      <a:srgbClr val="C00000"/>
                    </a:solidFill>
                  </a:endParaRPr>
                </a:p>
              </p:txBody>
            </p:sp>
            <p:pic>
              <p:nvPicPr>
                <p:cNvPr id="56" name="图片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94435" y="5134628"/>
                  <a:ext cx="360000" cy="360000"/>
                </a:xfrm>
                <a:prstGeom prst="rect">
                  <a:avLst/>
                </a:prstGeom>
              </p:spPr>
            </p:pic>
            <p:pic>
              <p:nvPicPr>
                <p:cNvPr id="58" name="图片 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94435" y="5513349"/>
                  <a:ext cx="360000" cy="360000"/>
                </a:xfrm>
                <a:prstGeom prst="rect">
                  <a:avLst/>
                </a:prstGeom>
              </p:spPr>
            </p:pic>
            <p:pic>
              <p:nvPicPr>
                <p:cNvPr id="63" name="图片 6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94435" y="5873349"/>
                  <a:ext cx="360000" cy="360000"/>
                </a:xfrm>
                <a:prstGeom prst="rect">
                  <a:avLst/>
                </a:prstGeom>
              </p:spPr>
            </p:pic>
            <p:sp>
              <p:nvSpPr>
                <p:cNvPr id="67" name="文本框 66"/>
                <p:cNvSpPr txBox="1"/>
                <p:nvPr/>
              </p:nvSpPr>
              <p:spPr>
                <a:xfrm>
                  <a:off x="11019444" y="5095337"/>
                  <a:ext cx="720001" cy="406971"/>
                </a:xfrm>
                <a:prstGeom prst="rect">
                  <a:avLst/>
                </a:prstGeom>
                <a:noFill/>
                <a:ln>
                  <a:noFill/>
                </a:ln>
              </p:spPr>
              <p:txBody>
                <a:bodyPr wrap="square" rtlCol="0">
                  <a:spAutoFit/>
                </a:bodyPr>
                <a:lstStyle/>
                <a:p>
                  <a:pPr>
                    <a:lnSpc>
                      <a:spcPts val="2700"/>
                    </a:lnSpc>
                  </a:pPr>
                  <a:r>
                    <a:rPr lang="zh-CN" altLang="en-US" sz="1500" dirty="0">
                      <a:solidFill>
                        <a:schemeClr val="tx2"/>
                      </a:solidFill>
                      <a:latin typeface="微软雅黑" panose="020B0503020204020204" pitchFamily="34" charset="-122"/>
                      <a:ea typeface="微软雅黑" panose="020B0503020204020204" pitchFamily="34" charset="-122"/>
                    </a:rPr>
                    <a:t>优点</a:t>
                  </a:r>
                  <a:endParaRPr lang="en-US" altLang="zh-CN" sz="1500" dirty="0">
                    <a:solidFill>
                      <a:schemeClr val="tx2"/>
                    </a:solidFill>
                    <a:latin typeface="微软雅黑" panose="020B0503020204020204" pitchFamily="34" charset="-122"/>
                    <a:ea typeface="微软雅黑" panose="020B0503020204020204" pitchFamily="34" charset="-122"/>
                  </a:endParaRPr>
                </a:p>
              </p:txBody>
            </p:sp>
            <p:sp>
              <p:nvSpPr>
                <p:cNvPr id="68" name="文本框 67"/>
                <p:cNvSpPr txBox="1"/>
                <p:nvPr/>
              </p:nvSpPr>
              <p:spPr>
                <a:xfrm>
                  <a:off x="11019444" y="5483630"/>
                  <a:ext cx="720001" cy="406971"/>
                </a:xfrm>
                <a:prstGeom prst="rect">
                  <a:avLst/>
                </a:prstGeom>
                <a:noFill/>
                <a:ln>
                  <a:noFill/>
                </a:ln>
              </p:spPr>
              <p:txBody>
                <a:bodyPr wrap="square" rtlCol="0">
                  <a:spAutoFit/>
                </a:bodyPr>
                <a:lstStyle/>
                <a:p>
                  <a:pPr>
                    <a:lnSpc>
                      <a:spcPts val="2700"/>
                    </a:lnSpc>
                  </a:pPr>
                  <a:r>
                    <a:rPr lang="zh-CN" altLang="en-US" sz="1500" dirty="0">
                      <a:solidFill>
                        <a:schemeClr val="tx2"/>
                      </a:solidFill>
                      <a:latin typeface="微软雅黑" panose="020B0503020204020204" pitchFamily="34" charset="-122"/>
                      <a:ea typeface="微软雅黑" panose="020B0503020204020204" pitchFamily="34" charset="-122"/>
                    </a:rPr>
                    <a:t>缺点</a:t>
                  </a:r>
                  <a:endParaRPr lang="en-US" altLang="zh-CN" sz="1500" dirty="0">
                    <a:solidFill>
                      <a:schemeClr val="tx2"/>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11014880" y="5838293"/>
                  <a:ext cx="1172556" cy="397801"/>
                </a:xfrm>
                <a:prstGeom prst="rect">
                  <a:avLst/>
                </a:prstGeom>
                <a:noFill/>
                <a:ln>
                  <a:noFill/>
                </a:ln>
              </p:spPr>
              <p:txBody>
                <a:bodyPr wrap="square" rtlCol="0">
                  <a:spAutoFit/>
                </a:bodyPr>
                <a:lstStyle/>
                <a:p>
                  <a:pPr>
                    <a:lnSpc>
                      <a:spcPts val="2700"/>
                    </a:lnSpc>
                  </a:pPr>
                  <a:r>
                    <a:rPr lang="zh-CN" altLang="en-US" sz="1500" dirty="0">
                      <a:solidFill>
                        <a:schemeClr val="tx2"/>
                      </a:solidFill>
                      <a:latin typeface="微软雅黑" panose="020B0503020204020204" pitchFamily="34" charset="-122"/>
                      <a:ea typeface="微软雅黑" panose="020B0503020204020204" pitchFamily="34" charset="-122"/>
                    </a:rPr>
                    <a:t>适用场景</a:t>
                  </a:r>
                  <a:endParaRPr lang="en-US" altLang="zh-CN" sz="1500" dirty="0">
                    <a:solidFill>
                      <a:schemeClr val="tx2"/>
                    </a:solidFill>
                    <a:latin typeface="微软雅黑" panose="020B0503020204020204" pitchFamily="34" charset="-122"/>
                    <a:ea typeface="微软雅黑" panose="020B0503020204020204" pitchFamily="34" charset="-122"/>
                  </a:endParaRPr>
                </a:p>
              </p:txBody>
            </p:sp>
          </p:grpSp>
        </p:grpSp>
        <p:pic>
          <p:nvPicPr>
            <p:cNvPr id="64" name="图片 63"/>
            <p:cNvPicPr>
              <a:picLocks noChangeAspect="1"/>
            </p:cNvPicPr>
            <p:nvPr/>
          </p:nvPicPr>
          <p:blipFill>
            <a:blip r:embed="rId13">
              <a:clrChange>
                <a:clrFrom>
                  <a:srgbClr val="FFFFFF"/>
                </a:clrFrom>
                <a:clrTo>
                  <a:srgbClr val="FFFFFF">
                    <a:alpha val="0"/>
                  </a:srgbClr>
                </a:clrTo>
              </a:clrChange>
            </a:blip>
            <a:stretch>
              <a:fillRect/>
            </a:stretch>
          </p:blipFill>
          <p:spPr>
            <a:xfrm>
              <a:off x="49667" y="3187610"/>
              <a:ext cx="2319705" cy="1009587"/>
            </a:xfrm>
            <a:prstGeom prst="rect">
              <a:avLst/>
            </a:prstGeom>
          </p:spPr>
        </p:pic>
      </p:grpSp>
    </p:spTree>
    <p:extLst>
      <p:ext uri="{BB962C8B-B14F-4D97-AF65-F5344CB8AC3E}">
        <p14:creationId xmlns:p14="http://schemas.microsoft.com/office/powerpoint/2010/main" val="330983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计算机程序就是一组指令（程序代码）</a:t>
            </a:r>
          </a:p>
        </p:txBody>
      </p:sp>
      <p:pic>
        <p:nvPicPr>
          <p:cNvPr id="52" name="图片 51"/>
          <p:cNvPicPr>
            <a:picLocks noChangeAspect="1"/>
          </p:cNvPicPr>
          <p:nvPr/>
        </p:nvPicPr>
        <p:blipFill>
          <a:blip r:embed="rId2"/>
          <a:stretch>
            <a:fillRect/>
          </a:stretch>
        </p:blipFill>
        <p:spPr>
          <a:xfrm>
            <a:off x="432000" y="3820223"/>
            <a:ext cx="7801557" cy="2851474"/>
          </a:xfrm>
          <a:prstGeom prst="rect">
            <a:avLst/>
          </a:prstGeom>
          <a:ln>
            <a:solidFill>
              <a:schemeClr val="tx2"/>
            </a:solidFill>
          </a:ln>
        </p:spPr>
      </p:pic>
      <p:grpSp>
        <p:nvGrpSpPr>
          <p:cNvPr id="85" name="组合 84"/>
          <p:cNvGrpSpPr/>
          <p:nvPr/>
        </p:nvGrpSpPr>
        <p:grpSpPr>
          <a:xfrm>
            <a:off x="910443" y="1449000"/>
            <a:ext cx="4368903" cy="1982067"/>
            <a:chOff x="910443" y="1449000"/>
            <a:chExt cx="4368903" cy="1982067"/>
          </a:xfrm>
        </p:grpSpPr>
        <p:grpSp>
          <p:nvGrpSpPr>
            <p:cNvPr id="82" name="组合 81"/>
            <p:cNvGrpSpPr/>
            <p:nvPr/>
          </p:nvGrpSpPr>
          <p:grpSpPr>
            <a:xfrm>
              <a:off x="910443" y="1449000"/>
              <a:ext cx="2878539" cy="1982067"/>
              <a:chOff x="910443" y="1449000"/>
              <a:chExt cx="2878539" cy="1982067"/>
            </a:xfrm>
          </p:grpSpPr>
          <p:sp>
            <p:nvSpPr>
              <p:cNvPr id="75" name="椭圆 74"/>
              <p:cNvSpPr/>
              <p:nvPr/>
            </p:nvSpPr>
            <p:spPr>
              <a:xfrm>
                <a:off x="2774711" y="1449000"/>
                <a:ext cx="608272" cy="608273"/>
              </a:xfrm>
              <a:prstGeom prst="ellipse">
                <a:avLst/>
              </a:prstGeom>
              <a:solidFill>
                <a:srgbClr val="D22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lt"/>
                    <a:cs typeface="Arial" panose="020B0604020202020204" pitchFamily="34" charset="0"/>
                  </a:rPr>
                  <a:t>3</a:t>
                </a:r>
                <a:endParaRPr lang="zh-CN" altLang="en-US" sz="4000" dirty="0">
                  <a:latin typeface="+mj-lt"/>
                  <a:cs typeface="Arial" panose="020B0604020202020204" pitchFamily="34" charset="0"/>
                </a:endParaRPr>
              </a:p>
            </p:txBody>
          </p:sp>
          <p:sp>
            <p:nvSpPr>
              <p:cNvPr id="76" name="椭圆 75"/>
              <p:cNvSpPr/>
              <p:nvPr/>
            </p:nvSpPr>
            <p:spPr>
              <a:xfrm>
                <a:off x="2772866" y="2819105"/>
                <a:ext cx="611962" cy="611962"/>
              </a:xfrm>
              <a:prstGeom prst="ellipse">
                <a:avLst/>
              </a:prstGeom>
              <a:solidFill>
                <a:srgbClr val="D22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lt"/>
                    <a:cs typeface="Arial" panose="020B0604020202020204" pitchFamily="34" charset="0"/>
                  </a:rPr>
                  <a:t>5</a:t>
                </a:r>
                <a:endParaRPr lang="zh-CN" altLang="en-US" sz="4000" dirty="0">
                  <a:latin typeface="+mj-lt"/>
                  <a:cs typeface="Arial" panose="020B0604020202020204" pitchFamily="34" charset="0"/>
                </a:endParaRPr>
              </a:p>
            </p:txBody>
          </p:sp>
          <p:cxnSp>
            <p:nvCxnSpPr>
              <p:cNvPr id="77" name="直接箭头连接符 76"/>
              <p:cNvCxnSpPr/>
              <p:nvPr/>
            </p:nvCxnSpPr>
            <p:spPr>
              <a:xfrm flipH="1" flipV="1">
                <a:off x="2468912" y="2125105"/>
                <a:ext cx="1316034" cy="168070"/>
              </a:xfrm>
              <a:prstGeom prst="straightConnector1">
                <a:avLst/>
              </a:prstGeom>
              <a:ln w="5715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H="1">
                <a:off x="2455177" y="2594650"/>
                <a:ext cx="1333805" cy="157717"/>
              </a:xfrm>
              <a:prstGeom prst="straightConnector1">
                <a:avLst/>
              </a:prstGeom>
              <a:ln w="5715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71" name="图片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443" y="1732032"/>
                <a:ext cx="1345497" cy="1345497"/>
              </a:xfrm>
              <a:prstGeom prst="rect">
                <a:avLst/>
              </a:prstGeom>
            </p:spPr>
          </p:pic>
        </p:grpSp>
        <p:pic>
          <p:nvPicPr>
            <p:cNvPr id="72" name="内容占位符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3849" y="1753137"/>
              <a:ext cx="1345497" cy="1345497"/>
            </a:xfrm>
            <a:prstGeom prst="rect">
              <a:avLst/>
            </a:prstGeom>
          </p:spPr>
        </p:pic>
      </p:grpSp>
      <p:grpSp>
        <p:nvGrpSpPr>
          <p:cNvPr id="88" name="组合 87"/>
          <p:cNvGrpSpPr/>
          <p:nvPr/>
        </p:nvGrpSpPr>
        <p:grpSpPr>
          <a:xfrm>
            <a:off x="5478582" y="1650077"/>
            <a:ext cx="2754975" cy="1425895"/>
            <a:chOff x="5478582" y="1650077"/>
            <a:chExt cx="2754975" cy="1425895"/>
          </a:xfrm>
        </p:grpSpPr>
        <p:grpSp>
          <p:nvGrpSpPr>
            <p:cNvPr id="87" name="组合 86"/>
            <p:cNvGrpSpPr/>
            <p:nvPr/>
          </p:nvGrpSpPr>
          <p:grpSpPr>
            <a:xfrm>
              <a:off x="5478582" y="1730475"/>
              <a:ext cx="2754975" cy="1345497"/>
              <a:chOff x="5478582" y="1730475"/>
              <a:chExt cx="2754975" cy="1345497"/>
            </a:xfrm>
          </p:grpSpPr>
          <p:pic>
            <p:nvPicPr>
              <p:cNvPr id="74" name="内容占位符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8060" y="1730475"/>
                <a:ext cx="1345497" cy="1345497"/>
              </a:xfrm>
              <a:prstGeom prst="rect">
                <a:avLst/>
              </a:prstGeom>
            </p:spPr>
          </p:pic>
          <p:cxnSp>
            <p:nvCxnSpPr>
              <p:cNvPr id="79" name="直接箭头连接符 78"/>
              <p:cNvCxnSpPr/>
              <p:nvPr/>
            </p:nvCxnSpPr>
            <p:spPr>
              <a:xfrm flipH="1">
                <a:off x="5478582" y="2429220"/>
                <a:ext cx="1260575" cy="0"/>
              </a:xfrm>
              <a:prstGeom prst="straightConnector1">
                <a:avLst/>
              </a:prstGeom>
              <a:ln w="5715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sp>
          <p:nvSpPr>
            <p:cNvPr id="80" name="椭圆 79"/>
            <p:cNvSpPr/>
            <p:nvPr/>
          </p:nvSpPr>
          <p:spPr>
            <a:xfrm>
              <a:off x="5725694" y="1650077"/>
              <a:ext cx="611962" cy="611962"/>
            </a:xfrm>
            <a:prstGeom prst="ellipse">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mj-lt"/>
                  <a:cs typeface="Arial" panose="020B0604020202020204" pitchFamily="34" charset="0"/>
                </a:rPr>
                <a:t>8</a:t>
              </a:r>
              <a:endParaRPr lang="zh-CN" altLang="en-US" sz="4000" dirty="0">
                <a:latin typeface="+mj-lt"/>
                <a:cs typeface="Arial" panose="020B0604020202020204" pitchFamily="34" charset="0"/>
              </a:endParaRPr>
            </a:p>
          </p:txBody>
        </p:sp>
      </p:grpSp>
      <p:pic>
        <p:nvPicPr>
          <p:cNvPr id="73" name="图片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616" y="2884007"/>
            <a:ext cx="611962" cy="611962"/>
          </a:xfrm>
          <a:prstGeom prst="rect">
            <a:avLst/>
          </a:prstGeom>
        </p:spPr>
      </p:pic>
      <p:pic>
        <p:nvPicPr>
          <p:cNvPr id="81" name="图片 80"/>
          <p:cNvPicPr>
            <a:picLocks noChangeAspect="1"/>
          </p:cNvPicPr>
          <p:nvPr/>
        </p:nvPicPr>
        <p:blipFill>
          <a:blip r:embed="rId7">
            <a:clrChange>
              <a:clrFrom>
                <a:srgbClr val="FFFFFF"/>
              </a:clrFrom>
              <a:clrTo>
                <a:srgbClr val="FFFFFF">
                  <a:alpha val="0"/>
                </a:srgbClr>
              </a:clrTo>
            </a:clrChange>
          </a:blip>
          <a:stretch>
            <a:fillRect/>
          </a:stretch>
        </p:blipFill>
        <p:spPr>
          <a:xfrm>
            <a:off x="6705326" y="5219271"/>
            <a:ext cx="2448000" cy="1485436"/>
          </a:xfrm>
          <a:prstGeom prst="rect">
            <a:avLst/>
          </a:prstGeom>
        </p:spPr>
      </p:pic>
      <p:grpSp>
        <p:nvGrpSpPr>
          <p:cNvPr id="100" name="组合 99"/>
          <p:cNvGrpSpPr/>
          <p:nvPr/>
        </p:nvGrpSpPr>
        <p:grpSpPr>
          <a:xfrm>
            <a:off x="509749" y="3181695"/>
            <a:ext cx="7658205" cy="1975932"/>
            <a:chOff x="509749" y="3181695"/>
            <a:chExt cx="7658205" cy="1975932"/>
          </a:xfrm>
        </p:grpSpPr>
        <p:cxnSp>
          <p:nvCxnSpPr>
            <p:cNvPr id="89" name="直接箭头连接符 88"/>
            <p:cNvCxnSpPr/>
            <p:nvPr/>
          </p:nvCxnSpPr>
          <p:spPr>
            <a:xfrm flipH="1">
              <a:off x="2125874" y="3181695"/>
              <a:ext cx="203985" cy="555467"/>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509749" y="3737162"/>
              <a:ext cx="7658205" cy="1420465"/>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grpSp>
        <p:nvGrpSpPr>
          <p:cNvPr id="114" name="组合 113"/>
          <p:cNvGrpSpPr/>
          <p:nvPr/>
        </p:nvGrpSpPr>
        <p:grpSpPr>
          <a:xfrm>
            <a:off x="509750" y="3181695"/>
            <a:ext cx="4915005" cy="2530736"/>
            <a:chOff x="509750" y="3181695"/>
            <a:chExt cx="4915005" cy="2530736"/>
          </a:xfrm>
        </p:grpSpPr>
        <p:cxnSp>
          <p:nvCxnSpPr>
            <p:cNvPr id="101" name="直接箭头连接符 100"/>
            <p:cNvCxnSpPr>
              <a:endCxn id="102" idx="0"/>
            </p:cNvCxnSpPr>
            <p:nvPr/>
          </p:nvCxnSpPr>
          <p:spPr>
            <a:xfrm flipH="1">
              <a:off x="2967253" y="3181695"/>
              <a:ext cx="1054969" cy="2183996"/>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509750" y="5365691"/>
              <a:ext cx="4915005" cy="346740"/>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grpSp>
      <p:grpSp>
        <p:nvGrpSpPr>
          <p:cNvPr id="113" name="组合 112"/>
          <p:cNvGrpSpPr/>
          <p:nvPr/>
        </p:nvGrpSpPr>
        <p:grpSpPr>
          <a:xfrm>
            <a:off x="509749" y="3159033"/>
            <a:ext cx="6045163" cy="3447250"/>
            <a:chOff x="509749" y="3159033"/>
            <a:chExt cx="6045163" cy="3447250"/>
          </a:xfrm>
        </p:grpSpPr>
        <p:cxnSp>
          <p:nvCxnSpPr>
            <p:cNvPr id="107" name="直接箭头连接符 106"/>
            <p:cNvCxnSpPr/>
            <p:nvPr/>
          </p:nvCxnSpPr>
          <p:spPr>
            <a:xfrm flipH="1">
              <a:off x="5785558" y="3159033"/>
              <a:ext cx="289340" cy="2783230"/>
            </a:xfrm>
            <a:prstGeom prst="straightConnector1">
              <a:avLst/>
            </a:prstGeom>
            <a:ln w="57150">
              <a:solidFill>
                <a:srgbClr val="9900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509749" y="5942262"/>
              <a:ext cx="6045163" cy="664021"/>
            </a:xfrm>
            <a:prstGeom prst="rect">
              <a:avLst/>
            </a:prstGeom>
            <a:noFill/>
            <a:ln w="57150" cap="flat" cmpd="sng" algn="ctr">
              <a:solidFill>
                <a:srgbClr val="9900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Tree>
    <p:extLst>
      <p:ext uri="{BB962C8B-B14F-4D97-AF65-F5344CB8AC3E}">
        <p14:creationId xmlns:p14="http://schemas.microsoft.com/office/powerpoint/2010/main" val="186836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fade">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fade">
                                      <p:cBhvr>
                                        <p:cTn id="37" dur="500"/>
                                        <p:tgtEl>
                                          <p:spTgt spid="1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fade">
                                      <p:cBhvr>
                                        <p:cTn id="4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现在我们希望不但能在</a:t>
            </a:r>
            <a:r>
              <a:rPr lang="zh-CN" altLang="en-US" dirty="0">
                <a:solidFill>
                  <a:srgbClr val="C00000"/>
                </a:solidFill>
              </a:rPr>
              <a:t>电脑</a:t>
            </a:r>
            <a:r>
              <a:rPr lang="zh-CN" altLang="en-US" dirty="0"/>
              <a:t>上计算两数之和，还能在</a:t>
            </a:r>
            <a:r>
              <a:rPr lang="zh-CN" altLang="en-US" dirty="0">
                <a:solidFill>
                  <a:srgbClr val="C00000"/>
                </a:solidFill>
              </a:rPr>
              <a:t>手机</a:t>
            </a:r>
            <a:r>
              <a:rPr lang="zh-CN" altLang="en-US" dirty="0"/>
              <a:t>上计算两数之和。如何尽量</a:t>
            </a:r>
            <a:r>
              <a:rPr lang="zh-CN" altLang="en-US" dirty="0">
                <a:solidFill>
                  <a:srgbClr val="C00000"/>
                </a:solidFill>
              </a:rPr>
              <a:t>重复使用</a:t>
            </a:r>
            <a:r>
              <a:rPr lang="zh-CN" altLang="en-US" dirty="0"/>
              <a:t>已有的代码？</a:t>
            </a:r>
          </a:p>
        </p:txBody>
      </p:sp>
      <p:sp>
        <p:nvSpPr>
          <p:cNvPr id="3" name="标题 2"/>
          <p:cNvSpPr>
            <a:spLocks noGrp="1"/>
          </p:cNvSpPr>
          <p:nvPr>
            <p:ph type="title"/>
          </p:nvPr>
        </p:nvSpPr>
        <p:spPr/>
        <p:txBody>
          <a:bodyPr/>
          <a:lstStyle/>
          <a:p>
            <a:r>
              <a:rPr lang="zh-CN" altLang="en-US" dirty="0"/>
              <a:t>新的需求</a:t>
            </a:r>
          </a:p>
        </p:txBody>
      </p:sp>
      <p:pic>
        <p:nvPicPr>
          <p:cNvPr id="5" name="图片 4"/>
          <p:cNvPicPr>
            <a:picLocks noChangeAspect="1"/>
          </p:cNvPicPr>
          <p:nvPr/>
        </p:nvPicPr>
        <p:blipFill>
          <a:blip r:embed="rId3"/>
          <a:stretch>
            <a:fillRect/>
          </a:stretch>
        </p:blipFill>
        <p:spPr>
          <a:xfrm>
            <a:off x="6097258" y="2722696"/>
            <a:ext cx="1894741" cy="3766304"/>
          </a:xfrm>
          <a:prstGeom prst="rect">
            <a:avLst/>
          </a:prstGeom>
          <a:ln>
            <a:noFill/>
          </a:ln>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2000" y="2889000"/>
            <a:ext cx="3600001" cy="3600001"/>
          </a:xfrm>
          <a:prstGeom prst="rect">
            <a:avLst/>
          </a:prstGeom>
        </p:spPr>
      </p:pic>
    </p:spTree>
    <p:extLst>
      <p:ext uri="{BB962C8B-B14F-4D97-AF65-F5344CB8AC3E}">
        <p14:creationId xmlns:p14="http://schemas.microsoft.com/office/powerpoint/2010/main" val="63254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000" dirty="0"/>
              <a:t>软件也是由</a:t>
            </a:r>
            <a:r>
              <a:rPr lang="en-US" altLang="zh-CN" sz="2000" dirty="0"/>
              <a:t>『</a:t>
            </a:r>
            <a:r>
              <a:rPr lang="zh-CN" altLang="en-US" sz="2000" dirty="0"/>
              <a:t>零部件</a:t>
            </a:r>
            <a:r>
              <a:rPr lang="en-US" altLang="zh-CN" sz="2000" dirty="0"/>
              <a:t>』</a:t>
            </a:r>
            <a:r>
              <a:rPr lang="zh-CN" altLang="en-US" sz="2000" dirty="0"/>
              <a:t>组成的（</a:t>
            </a:r>
            <a:r>
              <a:rPr lang="zh-CN" altLang="en-US" sz="2000" dirty="0">
                <a:solidFill>
                  <a:srgbClr val="C00000"/>
                </a:solidFill>
              </a:rPr>
              <a:t>组件</a:t>
            </a:r>
            <a:r>
              <a:rPr lang="zh-CN" altLang="en-US" sz="2000" dirty="0"/>
              <a:t>）</a:t>
            </a:r>
            <a:endParaRPr lang="en-US" altLang="zh-CN" sz="2000" dirty="0"/>
          </a:p>
          <a:p>
            <a:pPr lvl="1"/>
            <a:r>
              <a:rPr lang="zh-CN" altLang="en-US" sz="3600" dirty="0">
                <a:solidFill>
                  <a:srgbClr val="C00000"/>
                </a:solidFill>
                <a:ea typeface="微软雅黑" panose="020B0503020204020204" pitchFamily="34" charset="-122"/>
              </a:rPr>
              <a:t>封装</a:t>
            </a:r>
            <a:endParaRPr lang="en-US" altLang="zh-CN" sz="3600" dirty="0">
              <a:solidFill>
                <a:srgbClr val="C00000"/>
              </a:solidFill>
              <a:ea typeface="微软雅黑" panose="020B0503020204020204" pitchFamily="34" charset="-122"/>
            </a:endParaRPr>
          </a:p>
        </p:txBody>
      </p:sp>
      <p:sp>
        <p:nvSpPr>
          <p:cNvPr id="3" name="标题 2"/>
          <p:cNvSpPr>
            <a:spLocks noGrp="1"/>
          </p:cNvSpPr>
          <p:nvPr>
            <p:ph type="title"/>
          </p:nvPr>
        </p:nvSpPr>
        <p:spPr/>
        <p:txBody>
          <a:bodyPr/>
          <a:lstStyle/>
          <a:p>
            <a:r>
              <a:rPr lang="zh-CN" altLang="en-US" dirty="0"/>
              <a:t>重复利用已有的代码</a:t>
            </a:r>
          </a:p>
        </p:txBody>
      </p:sp>
      <p:grpSp>
        <p:nvGrpSpPr>
          <p:cNvPr id="4" name="组合 3"/>
          <p:cNvGrpSpPr/>
          <p:nvPr/>
        </p:nvGrpSpPr>
        <p:grpSpPr>
          <a:xfrm>
            <a:off x="2477824" y="1691575"/>
            <a:ext cx="6234176" cy="1920669"/>
            <a:chOff x="2355918" y="1150193"/>
            <a:chExt cx="6234176" cy="1920669"/>
          </a:xfrm>
        </p:grpSpPr>
        <p:pic>
          <p:nvPicPr>
            <p:cNvPr id="5" name="图片 4"/>
            <p:cNvPicPr>
              <a:picLocks noChangeAspect="1"/>
            </p:cNvPicPr>
            <p:nvPr/>
          </p:nvPicPr>
          <p:blipFill>
            <a:blip r:embed="rId2"/>
            <a:stretch>
              <a:fillRect/>
            </a:stretch>
          </p:blipFill>
          <p:spPr>
            <a:xfrm>
              <a:off x="5291999" y="2170862"/>
              <a:ext cx="2925001" cy="900000"/>
            </a:xfrm>
            <a:prstGeom prst="rect">
              <a:avLst/>
            </a:prstGeom>
            <a:ln>
              <a:solidFill>
                <a:schemeClr val="tx2"/>
              </a:solidFill>
            </a:ln>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55918" y="1683559"/>
              <a:ext cx="2290959" cy="1215872"/>
            </a:xfrm>
            <a:prstGeom prst="rect">
              <a:avLst/>
            </a:prstGeom>
          </p:spPr>
        </p:pic>
        <p:pic>
          <p:nvPicPr>
            <p:cNvPr id="7" name="图片 6"/>
            <p:cNvPicPr>
              <a:picLocks noChangeAspect="1"/>
            </p:cNvPicPr>
            <p:nvPr/>
          </p:nvPicPr>
          <p:blipFill>
            <a:blip r:embed="rId4"/>
            <a:stretch>
              <a:fillRect/>
            </a:stretch>
          </p:blipFill>
          <p:spPr>
            <a:xfrm>
              <a:off x="5291999" y="1150193"/>
              <a:ext cx="3298095" cy="882132"/>
            </a:xfrm>
            <a:prstGeom prst="rect">
              <a:avLst/>
            </a:prstGeom>
            <a:ln>
              <a:solidFill>
                <a:schemeClr val="tx2"/>
              </a:solidFill>
            </a:ln>
          </p:spPr>
        </p:pic>
        <p:cxnSp>
          <p:nvCxnSpPr>
            <p:cNvPr id="8" name="直接箭头连接符 7"/>
            <p:cNvCxnSpPr/>
            <p:nvPr/>
          </p:nvCxnSpPr>
          <p:spPr>
            <a:xfrm flipH="1">
              <a:off x="4491380" y="1750142"/>
              <a:ext cx="621394" cy="201269"/>
            </a:xfrm>
            <a:prstGeom prst="straightConnector1">
              <a:avLst/>
            </a:prstGeom>
            <a:ln w="5715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flipV="1">
              <a:off x="4477862" y="2442791"/>
              <a:ext cx="644744" cy="280744"/>
            </a:xfrm>
            <a:prstGeom prst="straightConnector1">
              <a:avLst/>
            </a:prstGeom>
            <a:ln w="57150">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pic>
        <p:nvPicPr>
          <p:cNvPr id="10" name="图片 9"/>
          <p:cNvPicPr>
            <a:picLocks noChangeAspect="1"/>
          </p:cNvPicPr>
          <p:nvPr/>
        </p:nvPicPr>
        <p:blipFill>
          <a:blip r:embed="rId5"/>
          <a:stretch>
            <a:fillRect/>
          </a:stretch>
        </p:blipFill>
        <p:spPr>
          <a:xfrm>
            <a:off x="438634" y="3790321"/>
            <a:ext cx="6293366" cy="2300229"/>
          </a:xfrm>
          <a:prstGeom prst="rect">
            <a:avLst/>
          </a:prstGeom>
          <a:ln>
            <a:solidFill>
              <a:schemeClr val="tx2"/>
            </a:solidFill>
          </a:ln>
        </p:spPr>
      </p:pic>
      <p:cxnSp>
        <p:nvCxnSpPr>
          <p:cNvPr id="12" name="直接箭头连接符 11"/>
          <p:cNvCxnSpPr>
            <a:endCxn id="14" idx="3"/>
          </p:cNvCxnSpPr>
          <p:nvPr/>
        </p:nvCxnSpPr>
        <p:spPr>
          <a:xfrm flipH="1">
            <a:off x="4494954" y="4812970"/>
            <a:ext cx="2649588" cy="352261"/>
          </a:xfrm>
          <a:prstGeom prst="straightConnector1">
            <a:avLst/>
          </a:prstGeom>
          <a:ln w="57150">
            <a:solidFill>
              <a:srgbClr val="0033CC"/>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500954" y="2984173"/>
            <a:ext cx="6243440" cy="2515555"/>
            <a:chOff x="500954" y="2984173"/>
            <a:chExt cx="6243440" cy="2515555"/>
          </a:xfrm>
        </p:grpSpPr>
        <p:sp>
          <p:nvSpPr>
            <p:cNvPr id="14" name="矩形 13"/>
            <p:cNvSpPr/>
            <p:nvPr/>
          </p:nvSpPr>
          <p:spPr>
            <a:xfrm>
              <a:off x="500954" y="4983209"/>
              <a:ext cx="3994000" cy="364043"/>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cxnSp>
          <p:nvCxnSpPr>
            <p:cNvPr id="15" name="直接箭头连接符 14"/>
            <p:cNvCxnSpPr>
              <a:endCxn id="14" idx="0"/>
            </p:cNvCxnSpPr>
            <p:nvPr/>
          </p:nvCxnSpPr>
          <p:spPr>
            <a:xfrm flipH="1">
              <a:off x="2497954" y="2984173"/>
              <a:ext cx="1087364" cy="1999036"/>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203876" y="5038063"/>
              <a:ext cx="1540518" cy="461665"/>
            </a:xfrm>
            <a:prstGeom prst="rect">
              <a:avLst/>
            </a:prstGeom>
            <a:noFill/>
            <a:ln>
              <a:noFill/>
            </a:ln>
          </p:spPr>
          <p:txBody>
            <a:bodyPr wrap="square" rtlCol="0">
              <a:spAutoFit/>
            </a:bodyPr>
            <a:lstStyle/>
            <a:p>
              <a:r>
                <a:rPr lang="zh-CN" altLang="en-US" sz="2400" dirty="0">
                  <a:solidFill>
                    <a:srgbClr val="0033CC"/>
                  </a:solidFill>
                  <a:latin typeface="微软雅黑" panose="020B0503020204020204" pitchFamily="34" charset="-122"/>
                  <a:ea typeface="微软雅黑" panose="020B0503020204020204" pitchFamily="34" charset="-122"/>
                </a:rPr>
                <a:t>业务代码</a:t>
              </a:r>
            </a:p>
          </p:txBody>
        </p:sp>
      </p:grpSp>
      <p:pic>
        <p:nvPicPr>
          <p:cNvPr id="17" name="图片 16"/>
          <p:cNvPicPr>
            <a:picLocks noChangeAspect="1"/>
          </p:cNvPicPr>
          <p:nvPr/>
        </p:nvPicPr>
        <p:blipFill>
          <a:blip r:embed="rId6"/>
          <a:stretch>
            <a:fillRect/>
          </a:stretch>
        </p:blipFill>
        <p:spPr>
          <a:xfrm>
            <a:off x="7207600" y="4314354"/>
            <a:ext cx="1693158" cy="1094647"/>
          </a:xfrm>
          <a:prstGeom prst="rect">
            <a:avLst/>
          </a:prstGeom>
        </p:spPr>
      </p:pic>
    </p:spTree>
    <p:extLst>
      <p:ext uri="{BB962C8B-B14F-4D97-AF65-F5344CB8AC3E}">
        <p14:creationId xmlns:p14="http://schemas.microsoft.com/office/powerpoint/2010/main" val="426216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11999" y="3069105"/>
            <a:ext cx="8100001" cy="2315573"/>
          </a:xfrm>
          <a:prstGeom prst="rect">
            <a:avLst/>
          </a:prstGeom>
          <a:ln>
            <a:solidFill>
              <a:schemeClr val="tx2"/>
            </a:solidFill>
          </a:ln>
        </p:spPr>
      </p:pic>
      <p:sp>
        <p:nvSpPr>
          <p:cNvPr id="15363" name="内容占位符 2"/>
          <p:cNvSpPr>
            <a:spLocks noGrp="1"/>
          </p:cNvSpPr>
          <p:nvPr>
            <p:ph idx="1"/>
          </p:nvPr>
        </p:nvSpPr>
        <p:spPr>
          <a:xfrm>
            <a:off x="432000" y="1629000"/>
            <a:ext cx="8280000" cy="5040000"/>
          </a:xfrm>
        </p:spPr>
        <p:txBody>
          <a:bodyPr/>
          <a:lstStyle/>
          <a:p>
            <a:r>
              <a:rPr lang="zh-CN" altLang="en-US" dirty="0">
                <a:latin typeface="Calibri" panose="020F0502020204030204" pitchFamily="34" charset="0"/>
                <a:ea typeface="微软雅黑" panose="020B0503020204020204" pitchFamily="34" charset="-122"/>
              </a:rPr>
              <a:t>将用于进行加法计算的代码封装为一个</a:t>
            </a:r>
            <a:r>
              <a:rPr lang="zh-CN" altLang="en-US" dirty="0">
                <a:solidFill>
                  <a:srgbClr val="C00000"/>
                </a:solidFill>
                <a:latin typeface="Calibri" panose="020F0502020204030204" pitchFamily="34" charset="0"/>
                <a:ea typeface="微软雅黑" panose="020B0503020204020204" pitchFamily="34" charset="-122"/>
              </a:rPr>
              <a:t>加法运算组件</a:t>
            </a:r>
            <a:r>
              <a:rPr lang="zh-CN" altLang="en-US" dirty="0">
                <a:latin typeface="Calibri" panose="020F0502020204030204" pitchFamily="34" charset="0"/>
                <a:ea typeface="微软雅黑" panose="020B0503020204020204" pitchFamily="34" charset="-122"/>
              </a:rPr>
              <a:t>（</a:t>
            </a:r>
            <a:r>
              <a:rPr lang="en-US" altLang="zh-CN" dirty="0" err="1">
                <a:latin typeface="Calibri" panose="020F0502020204030204" pitchFamily="34" charset="0"/>
                <a:ea typeface="微软雅黑" panose="020B0503020204020204" pitchFamily="34" charset="-122"/>
              </a:rPr>
              <a:t>OperationAdd</a:t>
            </a:r>
            <a:r>
              <a:rPr lang="zh-CN" altLang="en-US" dirty="0">
                <a:latin typeface="Calibri" panose="020F0502020204030204" pitchFamily="34" charset="0"/>
                <a:ea typeface="微软雅黑" panose="020B0503020204020204" pitchFamily="34" charset="-122"/>
              </a:rPr>
              <a:t>），并作为一个</a:t>
            </a:r>
            <a:r>
              <a:rPr lang="zh-CN" altLang="en-US" dirty="0">
                <a:ea typeface="微软雅黑" panose="020B0503020204020204" pitchFamily="34" charset="-122"/>
              </a:rPr>
              <a:t>方法（功能）提供给使用者</a:t>
            </a:r>
            <a:r>
              <a:rPr lang="zh-CN" altLang="en-US" dirty="0">
                <a:latin typeface="Calibri" panose="020F0502020204030204" pitchFamily="34" charset="0"/>
                <a:ea typeface="微软雅黑" panose="020B0503020204020204" pitchFamily="34" charset="-122"/>
              </a:rPr>
              <a:t>。</a:t>
            </a:r>
            <a:endParaRPr lang="zh-CN" altLang="en-US" dirty="0">
              <a:ea typeface="微软雅黑" panose="020B0503020204020204" pitchFamily="34" charset="-122"/>
            </a:endParaRPr>
          </a:p>
          <a:p>
            <a:endParaRPr lang="zh-CN" altLang="en-US" dirty="0">
              <a:ea typeface="微软雅黑" panose="020B0503020204020204" pitchFamily="34" charset="-122"/>
            </a:endParaRPr>
          </a:p>
        </p:txBody>
      </p:sp>
      <p:sp>
        <p:nvSpPr>
          <p:cNvPr id="15362" name="标题 1"/>
          <p:cNvSpPr>
            <a:spLocks noGrp="1"/>
          </p:cNvSpPr>
          <p:nvPr>
            <p:ph type="title"/>
          </p:nvPr>
        </p:nvSpPr>
        <p:spPr/>
        <p:txBody>
          <a:bodyPr/>
          <a:lstStyle/>
          <a:p>
            <a:r>
              <a:rPr lang="zh-CN" altLang="en-US" dirty="0">
                <a:ea typeface="微软雅黑" panose="020B0503020204020204" pitchFamily="34" charset="-122"/>
              </a:rPr>
              <a:t>封装加法运算组件</a:t>
            </a:r>
          </a:p>
        </p:txBody>
      </p:sp>
      <p:grpSp>
        <p:nvGrpSpPr>
          <p:cNvPr id="28" name="组合 27"/>
          <p:cNvGrpSpPr/>
          <p:nvPr/>
        </p:nvGrpSpPr>
        <p:grpSpPr>
          <a:xfrm>
            <a:off x="1511999" y="4328515"/>
            <a:ext cx="6846362" cy="565482"/>
            <a:chOff x="1511999" y="4328515"/>
            <a:chExt cx="6846362" cy="565482"/>
          </a:xfrm>
        </p:grpSpPr>
        <p:grpSp>
          <p:nvGrpSpPr>
            <p:cNvPr id="12" name="组合 11"/>
            <p:cNvGrpSpPr/>
            <p:nvPr/>
          </p:nvGrpSpPr>
          <p:grpSpPr>
            <a:xfrm>
              <a:off x="1511999" y="4328515"/>
              <a:ext cx="4428793" cy="461665"/>
              <a:chOff x="5561788" y="4600962"/>
              <a:chExt cx="4428793" cy="461665"/>
            </a:xfrm>
          </p:grpSpPr>
          <p:cxnSp>
            <p:nvCxnSpPr>
              <p:cNvPr id="13" name="直接箭头连接符 12"/>
              <p:cNvCxnSpPr>
                <a:endCxn id="14" idx="3"/>
              </p:cNvCxnSpPr>
              <p:nvPr/>
            </p:nvCxnSpPr>
            <p:spPr>
              <a:xfrm flipH="1" flipV="1">
                <a:off x="9227028" y="4831795"/>
                <a:ext cx="763553" cy="103816"/>
              </a:xfrm>
              <a:prstGeom prst="straightConnector1">
                <a:avLst/>
              </a:prstGeom>
              <a:ln w="57150">
                <a:solidFill>
                  <a:srgbClr val="9900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5561788" y="4600962"/>
                <a:ext cx="3665240" cy="461665"/>
              </a:xfrm>
              <a:prstGeom prst="rect">
                <a:avLst/>
              </a:prstGeom>
              <a:noFill/>
              <a:ln w="57150" cap="flat" cmpd="sng" algn="ctr">
                <a:solidFill>
                  <a:srgbClr val="9900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26" name="文本框 25"/>
            <p:cNvSpPr txBox="1"/>
            <p:nvPr/>
          </p:nvSpPr>
          <p:spPr>
            <a:xfrm>
              <a:off x="6088173" y="4432332"/>
              <a:ext cx="2270188" cy="461665"/>
            </a:xfrm>
            <a:prstGeom prst="rect">
              <a:avLst/>
            </a:prstGeom>
            <a:noFill/>
            <a:ln>
              <a:noFill/>
            </a:ln>
          </p:spPr>
          <p:txBody>
            <a:bodyPr wrap="square" rtlCol="0">
              <a:spAutoFit/>
            </a:bodyPr>
            <a:lstStyle/>
            <a:p>
              <a:r>
                <a:rPr lang="zh-CN" altLang="en-US" sz="2400" dirty="0">
                  <a:solidFill>
                    <a:srgbClr val="9900CC"/>
                  </a:solidFill>
                  <a:latin typeface="微软雅黑" panose="020B0503020204020204" pitchFamily="34" charset="-122"/>
                  <a:ea typeface="微软雅黑" panose="020B0503020204020204" pitchFamily="34" charset="-122"/>
                </a:rPr>
                <a:t>加法运算代码</a:t>
              </a:r>
            </a:p>
          </p:txBody>
        </p:sp>
      </p:grpSp>
      <p:grpSp>
        <p:nvGrpSpPr>
          <p:cNvPr id="29" name="组合 28"/>
          <p:cNvGrpSpPr/>
          <p:nvPr/>
        </p:nvGrpSpPr>
        <p:grpSpPr>
          <a:xfrm>
            <a:off x="986770" y="3243244"/>
            <a:ext cx="7664069" cy="1821916"/>
            <a:chOff x="986770" y="3243244"/>
            <a:chExt cx="7664069" cy="1821916"/>
          </a:xfrm>
        </p:grpSpPr>
        <p:grpSp>
          <p:nvGrpSpPr>
            <p:cNvPr id="5" name="组合 4"/>
            <p:cNvGrpSpPr/>
            <p:nvPr/>
          </p:nvGrpSpPr>
          <p:grpSpPr>
            <a:xfrm>
              <a:off x="986770" y="3511687"/>
              <a:ext cx="7664069" cy="1553473"/>
              <a:chOff x="5344407" y="4412022"/>
              <a:chExt cx="7664069" cy="1553473"/>
            </a:xfrm>
          </p:grpSpPr>
          <p:cxnSp>
            <p:nvCxnSpPr>
              <p:cNvPr id="6" name="直接箭头连接符 5"/>
              <p:cNvCxnSpPr>
                <a:endCxn id="7" idx="0"/>
              </p:cNvCxnSpPr>
              <p:nvPr/>
            </p:nvCxnSpPr>
            <p:spPr>
              <a:xfrm flipH="1">
                <a:off x="9176442" y="4412022"/>
                <a:ext cx="753714" cy="248655"/>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5344407" y="4660677"/>
                <a:ext cx="7664069" cy="1304818"/>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27" name="文本框 26"/>
            <p:cNvSpPr txBox="1"/>
            <p:nvPr/>
          </p:nvSpPr>
          <p:spPr>
            <a:xfrm>
              <a:off x="5682748" y="3243244"/>
              <a:ext cx="2129251" cy="461665"/>
            </a:xfrm>
            <a:prstGeom prst="rect">
              <a:avLst/>
            </a:prstGeom>
            <a:noFill/>
            <a:ln>
              <a:noFill/>
            </a:ln>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方法（功能）</a:t>
              </a:r>
            </a:p>
          </p:txBody>
        </p:sp>
      </p:grpSp>
      <p:grpSp>
        <p:nvGrpSpPr>
          <p:cNvPr id="31" name="组合 30"/>
          <p:cNvGrpSpPr/>
          <p:nvPr/>
        </p:nvGrpSpPr>
        <p:grpSpPr>
          <a:xfrm>
            <a:off x="482286" y="2595546"/>
            <a:ext cx="8409714" cy="2747016"/>
            <a:chOff x="482286" y="2595546"/>
            <a:chExt cx="8409714" cy="2747016"/>
          </a:xfrm>
        </p:grpSpPr>
        <p:grpSp>
          <p:nvGrpSpPr>
            <p:cNvPr id="4" name="组合 3"/>
            <p:cNvGrpSpPr/>
            <p:nvPr/>
          </p:nvGrpSpPr>
          <p:grpSpPr>
            <a:xfrm>
              <a:off x="482286" y="2889105"/>
              <a:ext cx="8409714" cy="2453457"/>
              <a:chOff x="482286" y="2889105"/>
              <a:chExt cx="8409714" cy="2453457"/>
            </a:xfrm>
          </p:grpSpPr>
          <p:sp>
            <p:nvSpPr>
              <p:cNvPr id="8" name="矩形 7"/>
              <p:cNvSpPr/>
              <p:nvPr/>
            </p:nvSpPr>
            <p:spPr>
              <a:xfrm>
                <a:off x="482286" y="3164440"/>
                <a:ext cx="8409714" cy="2178122"/>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cxnSp>
            <p:nvCxnSpPr>
              <p:cNvPr id="9" name="直接箭头连接符 8"/>
              <p:cNvCxnSpPr>
                <a:endCxn id="8" idx="0"/>
              </p:cNvCxnSpPr>
              <p:nvPr/>
            </p:nvCxnSpPr>
            <p:spPr>
              <a:xfrm>
                <a:off x="4032000" y="2889105"/>
                <a:ext cx="655143" cy="275335"/>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2240932" y="2595546"/>
              <a:ext cx="1791068" cy="461665"/>
            </a:xfrm>
            <a:prstGeom prst="rect">
              <a:avLst/>
            </a:prstGeom>
            <a:noFill/>
            <a:ln>
              <a:noFill/>
            </a:ln>
          </p:spPr>
          <p:txBody>
            <a:bodyPr wrap="square" rtlCol="0">
              <a:spAutoFit/>
            </a:bodyPr>
            <a:lstStyle/>
            <a:p>
              <a:r>
                <a:rPr lang="zh-CN" altLang="en-US" sz="2400" dirty="0">
                  <a:solidFill>
                    <a:srgbClr val="0033CC"/>
                  </a:solidFill>
                  <a:latin typeface="微软雅黑" panose="020B0503020204020204" pitchFamily="34" charset="-122"/>
                  <a:ea typeface="微软雅黑" panose="020B0503020204020204" pitchFamily="34" charset="-122"/>
                </a:rPr>
                <a:t>类（组件）</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需要进行加法运算时，首先</a:t>
            </a:r>
            <a:r>
              <a:rPr lang="zh-CN" altLang="en-US" dirty="0">
                <a:solidFill>
                  <a:srgbClr val="C00000"/>
                </a:solidFill>
              </a:rPr>
              <a:t>创建一个加法组件</a:t>
            </a:r>
            <a:r>
              <a:rPr lang="zh-CN" altLang="en-US" dirty="0"/>
              <a:t>，然后</a:t>
            </a:r>
            <a:r>
              <a:rPr lang="zh-CN" altLang="en-US" dirty="0">
                <a:solidFill>
                  <a:srgbClr val="C00000"/>
                </a:solidFill>
              </a:rPr>
              <a:t>调用这个组件的 </a:t>
            </a:r>
            <a:r>
              <a:rPr lang="en-US" altLang="zh-CN" dirty="0" err="1">
                <a:solidFill>
                  <a:srgbClr val="C00000"/>
                </a:solidFill>
              </a:rPr>
              <a:t>GetResult</a:t>
            </a:r>
            <a:r>
              <a:rPr lang="en-US" altLang="zh-CN" dirty="0">
                <a:solidFill>
                  <a:srgbClr val="C00000"/>
                </a:solidFill>
              </a:rPr>
              <a:t>() </a:t>
            </a:r>
            <a:r>
              <a:rPr lang="zh-CN" altLang="en-US" dirty="0">
                <a:solidFill>
                  <a:srgbClr val="C00000"/>
                </a:solidFill>
              </a:rPr>
              <a:t>方法</a:t>
            </a:r>
            <a:r>
              <a:rPr lang="zh-CN" altLang="en-US" dirty="0"/>
              <a:t>，得到计算结果。</a:t>
            </a:r>
          </a:p>
        </p:txBody>
      </p:sp>
      <p:sp>
        <p:nvSpPr>
          <p:cNvPr id="3" name="标题 2"/>
          <p:cNvSpPr>
            <a:spLocks noGrp="1"/>
          </p:cNvSpPr>
          <p:nvPr>
            <p:ph type="title"/>
          </p:nvPr>
        </p:nvSpPr>
        <p:spPr/>
        <p:txBody>
          <a:bodyPr/>
          <a:lstStyle/>
          <a:p>
            <a:r>
              <a:rPr lang="zh-CN" altLang="en-US" dirty="0">
                <a:ea typeface="微软雅黑" panose="020B0503020204020204" pitchFamily="34" charset="-122"/>
              </a:rPr>
              <a:t>使用加法运算组件</a:t>
            </a:r>
            <a:endParaRPr lang="zh-CN" altLang="en-US" dirty="0"/>
          </a:p>
        </p:txBody>
      </p:sp>
      <p:pic>
        <p:nvPicPr>
          <p:cNvPr id="4" name="图片 3"/>
          <p:cNvPicPr>
            <a:picLocks noChangeAspect="1"/>
          </p:cNvPicPr>
          <p:nvPr/>
        </p:nvPicPr>
        <p:blipFill>
          <a:blip r:embed="rId3"/>
          <a:stretch>
            <a:fillRect/>
          </a:stretch>
        </p:blipFill>
        <p:spPr>
          <a:xfrm>
            <a:off x="599227" y="2706637"/>
            <a:ext cx="7055366" cy="2847648"/>
          </a:xfrm>
          <a:prstGeom prst="rect">
            <a:avLst/>
          </a:prstGeom>
          <a:ln>
            <a:solidFill>
              <a:schemeClr val="tx2"/>
            </a:solidFill>
          </a:ln>
        </p:spPr>
      </p:pic>
      <p:pic>
        <p:nvPicPr>
          <p:cNvPr id="7" name="图片 6"/>
          <p:cNvPicPr>
            <a:picLocks noChangeAspect="1"/>
          </p:cNvPicPr>
          <p:nvPr/>
        </p:nvPicPr>
        <p:blipFill>
          <a:blip r:embed="rId4">
            <a:clrChange>
              <a:clrFrom>
                <a:srgbClr val="FFFFFF"/>
              </a:clrFrom>
              <a:clrTo>
                <a:srgbClr val="FFFFFF">
                  <a:alpha val="0"/>
                </a:srgbClr>
              </a:clrTo>
            </a:clrChange>
          </a:blip>
          <a:stretch>
            <a:fillRect/>
          </a:stretch>
        </p:blipFill>
        <p:spPr>
          <a:xfrm>
            <a:off x="2052000" y="5554285"/>
            <a:ext cx="3926836" cy="1114715"/>
          </a:xfrm>
          <a:prstGeom prst="rect">
            <a:avLst/>
          </a:prstGeom>
        </p:spPr>
      </p:pic>
      <p:grpSp>
        <p:nvGrpSpPr>
          <p:cNvPr id="30" name="组合 29"/>
          <p:cNvGrpSpPr/>
          <p:nvPr/>
        </p:nvGrpSpPr>
        <p:grpSpPr>
          <a:xfrm>
            <a:off x="649382" y="3186736"/>
            <a:ext cx="8229845" cy="1200329"/>
            <a:chOff x="649382" y="3186736"/>
            <a:chExt cx="8229845" cy="1200329"/>
          </a:xfrm>
        </p:grpSpPr>
        <p:grpSp>
          <p:nvGrpSpPr>
            <p:cNvPr id="6" name="组合 5"/>
            <p:cNvGrpSpPr/>
            <p:nvPr/>
          </p:nvGrpSpPr>
          <p:grpSpPr>
            <a:xfrm>
              <a:off x="649382" y="3789000"/>
              <a:ext cx="7162618" cy="598065"/>
              <a:chOff x="-474332" y="5240352"/>
              <a:chExt cx="7162618" cy="598065"/>
            </a:xfrm>
          </p:grpSpPr>
          <p:cxnSp>
            <p:nvCxnSpPr>
              <p:cNvPr id="9" name="直接箭头连接符 8"/>
              <p:cNvCxnSpPr>
                <a:endCxn id="8" idx="3"/>
              </p:cNvCxnSpPr>
              <p:nvPr/>
            </p:nvCxnSpPr>
            <p:spPr>
              <a:xfrm flipH="1">
                <a:off x="4455153" y="5240352"/>
                <a:ext cx="2233133" cy="457026"/>
              </a:xfrm>
              <a:prstGeom prst="straightConnector1">
                <a:avLst/>
              </a:prstGeom>
              <a:ln w="57150">
                <a:solidFill>
                  <a:srgbClr val="C0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74332" y="5556339"/>
                <a:ext cx="4929485" cy="282078"/>
              </a:xfrm>
              <a:prstGeom prst="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grpSp>
        <p:sp>
          <p:nvSpPr>
            <p:cNvPr id="26" name="文本框 25"/>
            <p:cNvSpPr txBox="1"/>
            <p:nvPr/>
          </p:nvSpPr>
          <p:spPr>
            <a:xfrm>
              <a:off x="7902444" y="3186736"/>
              <a:ext cx="976783" cy="1200329"/>
            </a:xfrm>
            <a:prstGeom prst="rect">
              <a:avLst/>
            </a:prstGeom>
            <a:noFill/>
            <a:ln>
              <a:noFill/>
            </a:ln>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创建加法组件</a:t>
              </a:r>
            </a:p>
          </p:txBody>
        </p:sp>
      </p:grpSp>
      <p:grpSp>
        <p:nvGrpSpPr>
          <p:cNvPr id="31" name="组合 30"/>
          <p:cNvGrpSpPr/>
          <p:nvPr/>
        </p:nvGrpSpPr>
        <p:grpSpPr>
          <a:xfrm>
            <a:off x="671721" y="4336594"/>
            <a:ext cx="8040279" cy="1371712"/>
            <a:chOff x="671721" y="4336594"/>
            <a:chExt cx="8040279" cy="1371712"/>
          </a:xfrm>
        </p:grpSpPr>
        <p:sp>
          <p:nvSpPr>
            <p:cNvPr id="19" name="矩形 18"/>
            <p:cNvSpPr/>
            <p:nvPr/>
          </p:nvSpPr>
          <p:spPr>
            <a:xfrm>
              <a:off x="671721" y="4336594"/>
              <a:ext cx="6127663" cy="352637"/>
            </a:xfrm>
            <a:prstGeom prst="rect">
              <a:avLst/>
            </a:prstGeom>
            <a:noFill/>
            <a:ln w="57150" cap="flat" cmpd="sng" algn="ctr">
              <a:solidFill>
                <a:srgbClr val="0033CC"/>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solidFill>
                  <a:srgbClr val="0033CC"/>
                </a:solidFill>
              </a:endParaRPr>
            </a:p>
          </p:txBody>
        </p:sp>
        <p:cxnSp>
          <p:nvCxnSpPr>
            <p:cNvPr id="20" name="直接箭头连接符 19"/>
            <p:cNvCxnSpPr>
              <a:endCxn id="19" idx="3"/>
            </p:cNvCxnSpPr>
            <p:nvPr/>
          </p:nvCxnSpPr>
          <p:spPr>
            <a:xfrm flipH="1" flipV="1">
              <a:off x="6799384" y="4512913"/>
              <a:ext cx="1022436" cy="356087"/>
            </a:xfrm>
            <a:prstGeom prst="straightConnector1">
              <a:avLst/>
            </a:prstGeom>
            <a:ln w="57150">
              <a:solidFill>
                <a:srgbClr val="0033CC"/>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902444" y="4507977"/>
              <a:ext cx="809556" cy="1200329"/>
            </a:xfrm>
            <a:prstGeom prst="rect">
              <a:avLst/>
            </a:prstGeom>
            <a:noFill/>
            <a:ln>
              <a:noFill/>
            </a:ln>
          </p:spPr>
          <p:txBody>
            <a:bodyPr wrap="square" rtlCol="0">
              <a:spAutoFit/>
            </a:bodyPr>
            <a:lstStyle/>
            <a:p>
              <a:r>
                <a:rPr lang="zh-CN" altLang="en-US" sz="2400" dirty="0">
                  <a:solidFill>
                    <a:srgbClr val="0033CC"/>
                  </a:solidFill>
                  <a:latin typeface="微软雅黑" panose="020B0503020204020204" pitchFamily="34" charset="-122"/>
                  <a:ea typeface="微软雅黑" panose="020B0503020204020204" pitchFamily="34" charset="-122"/>
                </a:rPr>
                <a:t>调用组件功能</a:t>
              </a:r>
            </a:p>
          </p:txBody>
        </p:sp>
      </p:grpSp>
    </p:spTree>
    <p:extLst>
      <p:ext uri="{BB962C8B-B14F-4D97-AF65-F5344CB8AC3E}">
        <p14:creationId xmlns:p14="http://schemas.microsoft.com/office/powerpoint/2010/main" val="120185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12000" y="1449001"/>
            <a:ext cx="5400000" cy="1372961"/>
          </a:xfrm>
        </p:spPr>
        <p:txBody>
          <a:bodyPr/>
          <a:lstStyle/>
          <a:p>
            <a:pPr indent="0">
              <a:buNone/>
            </a:pPr>
            <a:r>
              <a:rPr lang="zh-CN" altLang="en-US" dirty="0"/>
              <a:t>已有的加法组件</a:t>
            </a:r>
            <a:r>
              <a:rPr lang="zh-CN" altLang="en-US" sz="2800" dirty="0">
                <a:solidFill>
                  <a:srgbClr val="C00000"/>
                </a:solidFill>
              </a:rPr>
              <a:t>不需要做任何改变</a:t>
            </a:r>
            <a:r>
              <a:rPr lang="zh-CN" altLang="en-US" dirty="0"/>
              <a:t>，就可以被不同的程序所使用</a:t>
            </a:r>
          </a:p>
          <a:p>
            <a:endParaRPr lang="zh-CN" altLang="en-US" dirty="0"/>
          </a:p>
        </p:txBody>
      </p:sp>
      <p:sp>
        <p:nvSpPr>
          <p:cNvPr id="3" name="标题 2"/>
          <p:cNvSpPr>
            <a:spLocks noGrp="1"/>
          </p:cNvSpPr>
          <p:nvPr>
            <p:ph type="title"/>
          </p:nvPr>
        </p:nvSpPr>
        <p:spPr/>
        <p:txBody>
          <a:bodyPr/>
          <a:lstStyle/>
          <a:p>
            <a:r>
              <a:rPr lang="zh-CN" altLang="en-US" dirty="0"/>
              <a:t>如果 </a:t>
            </a:r>
            <a:r>
              <a:rPr lang="en-US" altLang="zh-CN" dirty="0"/>
              <a:t>UI </a:t>
            </a:r>
            <a:r>
              <a:rPr lang="zh-CN" altLang="en-US" dirty="0"/>
              <a:t>改变了</a:t>
            </a:r>
          </a:p>
        </p:txBody>
      </p:sp>
      <p:grpSp>
        <p:nvGrpSpPr>
          <p:cNvPr id="7" name="组合 6"/>
          <p:cNvGrpSpPr/>
          <p:nvPr/>
        </p:nvGrpSpPr>
        <p:grpSpPr>
          <a:xfrm>
            <a:off x="612000" y="3149734"/>
            <a:ext cx="5940000" cy="2866304"/>
            <a:chOff x="612000" y="3149734"/>
            <a:chExt cx="5940000" cy="2866304"/>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00" y="3149734"/>
              <a:ext cx="2866304" cy="2866304"/>
            </a:xfrm>
            <a:prstGeom prst="rect">
              <a:avLst/>
            </a:prstGeom>
          </p:spPr>
        </p:pic>
        <p:pic>
          <p:nvPicPr>
            <p:cNvPr id="6" name="图片 5"/>
            <p:cNvPicPr>
              <a:picLocks noChangeAspect="1"/>
            </p:cNvPicPr>
            <p:nvPr/>
          </p:nvPicPr>
          <p:blipFill>
            <a:blip r:embed="rId3"/>
            <a:stretch>
              <a:fillRect/>
            </a:stretch>
          </p:blipFill>
          <p:spPr>
            <a:xfrm>
              <a:off x="4266831" y="3867638"/>
              <a:ext cx="2285169" cy="1477389"/>
            </a:xfrm>
            <a:prstGeom prst="rect">
              <a:avLst/>
            </a:prstGeom>
          </p:spPr>
        </p:pic>
        <p:cxnSp>
          <p:nvCxnSpPr>
            <p:cNvPr id="8" name="直接箭头连接符 7"/>
            <p:cNvCxnSpPr/>
            <p:nvPr/>
          </p:nvCxnSpPr>
          <p:spPr>
            <a:xfrm>
              <a:off x="3478304" y="4522696"/>
              <a:ext cx="788527" cy="6848"/>
            </a:xfrm>
            <a:prstGeom prst="straightConnector1">
              <a:avLst/>
            </a:prstGeom>
            <a:ln w="57150">
              <a:solidFill>
                <a:srgbClr val="C0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6344608" y="2930089"/>
            <a:ext cx="2367669" cy="3198911"/>
            <a:chOff x="6344608" y="2930089"/>
            <a:chExt cx="2367669" cy="3198911"/>
          </a:xfrm>
        </p:grpSpPr>
        <p:pic>
          <p:nvPicPr>
            <p:cNvPr id="4" name="图片 3"/>
            <p:cNvPicPr>
              <a:picLocks noChangeAspect="1"/>
            </p:cNvPicPr>
            <p:nvPr/>
          </p:nvPicPr>
          <p:blipFill>
            <a:blip r:embed="rId4"/>
            <a:stretch>
              <a:fillRect/>
            </a:stretch>
          </p:blipFill>
          <p:spPr>
            <a:xfrm>
              <a:off x="7102978" y="2930089"/>
              <a:ext cx="1609299" cy="3198911"/>
            </a:xfrm>
            <a:prstGeom prst="rect">
              <a:avLst/>
            </a:prstGeom>
            <a:ln>
              <a:noFill/>
            </a:ln>
          </p:spPr>
        </p:pic>
        <p:cxnSp>
          <p:nvCxnSpPr>
            <p:cNvPr id="15" name="直接箭头连接符 14"/>
            <p:cNvCxnSpPr>
              <a:endCxn id="4" idx="1"/>
            </p:cNvCxnSpPr>
            <p:nvPr/>
          </p:nvCxnSpPr>
          <p:spPr>
            <a:xfrm>
              <a:off x="6344608" y="4529544"/>
              <a:ext cx="758370" cy="1"/>
            </a:xfrm>
            <a:prstGeom prst="straightConnector1">
              <a:avLst/>
            </a:prstGeom>
            <a:ln w="57150">
              <a:solidFill>
                <a:srgbClr val="C0000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16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raining presentation">
  <a:themeElements>
    <a:clrScheme name="黄绿色">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raining presentation" id="{9308F140-5CDC-477D-BC4D-9C1906451284}" vid="{11C5112C-663B-4E6D-9D3D-2361F8FA32D6}"/>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第3章-视图与索引【完全版】</Template>
  <TotalTime>0</TotalTime>
  <Words>2970</Words>
  <Application>Microsoft Office PowerPoint</Application>
  <PresentationFormat>全屏显示(4:3)</PresentationFormat>
  <Paragraphs>310</Paragraphs>
  <Slides>33</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微软雅黑</vt:lpstr>
      <vt:lpstr>Georgia</vt:lpstr>
      <vt:lpstr>Calibri</vt:lpstr>
      <vt:lpstr>Wingdings</vt:lpstr>
      <vt:lpstr>Arial</vt:lpstr>
      <vt:lpstr>Wingdings 2</vt:lpstr>
      <vt:lpstr>宋体</vt:lpstr>
      <vt:lpstr>华文细黑</vt:lpstr>
      <vt:lpstr>Training presentation</vt:lpstr>
      <vt:lpstr>软件架构与设计模式</vt:lpstr>
      <vt:lpstr>简单工厂模式（Simple Factory Pattern）</vt:lpstr>
      <vt:lpstr>一个很简单的需求</vt:lpstr>
      <vt:lpstr>计算机程序就是一组指令（程序代码）</vt:lpstr>
      <vt:lpstr>新的需求</vt:lpstr>
      <vt:lpstr>重复利用已有的代码</vt:lpstr>
      <vt:lpstr>封装加法运算组件</vt:lpstr>
      <vt:lpstr>使用加法运算组件</vt:lpstr>
      <vt:lpstr>如果 UI 改变了</vt:lpstr>
      <vt:lpstr>通过增加组件为程序添加新的功能</vt:lpstr>
      <vt:lpstr>假如未来还需要增加新的运算类型？</vt:lpstr>
      <vt:lpstr>定义接口之后</vt:lpstr>
      <vt:lpstr>使用接口之后</vt:lpstr>
      <vt:lpstr>使用接口之后</vt:lpstr>
      <vt:lpstr>重要的新需求</vt:lpstr>
      <vt:lpstr>生活中的例子</vt:lpstr>
      <vt:lpstr>如何从 KFC 得到食物呢？</vt:lpstr>
      <vt:lpstr>简单工厂模式</vt:lpstr>
      <vt:lpstr>简单工厂模式</vt:lpstr>
      <vt:lpstr>简单工厂模式</vt:lpstr>
      <vt:lpstr>简单工厂模式的结构</vt:lpstr>
      <vt:lpstr>在四则运算程序中引入简单工厂模式</vt:lpstr>
      <vt:lpstr>工厂类代码实现</vt:lpstr>
      <vt:lpstr>客户端代码实现</vt:lpstr>
      <vt:lpstr>使用了简单工厂模式之后的程序</vt:lpstr>
      <vt:lpstr>使用了简单工厂模式的简易图表程序</vt:lpstr>
      <vt:lpstr>使用了简单工厂模式的简易图表程序</vt:lpstr>
      <vt:lpstr>使用了简单工厂模式的简易图表程序</vt:lpstr>
      <vt:lpstr>使用了简单工厂模式的简易图表程序</vt:lpstr>
      <vt:lpstr>简单工厂模式在工程中的应用</vt:lpstr>
      <vt:lpstr>简单工厂模式总结</vt:lpstr>
      <vt:lpstr>课后作业</vt:lpstr>
      <vt:lpstr>本节课内容回顾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2016-05-10T15:01:05Z</dcterms:created>
  <dcterms:modified xsi:type="dcterms:W3CDTF">2016-06-24T06:07:46Z</dcterms:modified>
</cp:coreProperties>
</file>